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5"/>
  </p:notesMasterIdLst>
  <p:handoutMasterIdLst>
    <p:handoutMasterId r:id="rId30"/>
  </p:handoutMasterIdLst>
  <p:sldIdLst>
    <p:sldId id="534" r:id="rId4"/>
    <p:sldId id="469" r:id="rId6"/>
    <p:sldId id="536" r:id="rId7"/>
    <p:sldId id="535" r:id="rId8"/>
    <p:sldId id="392" r:id="rId9"/>
    <p:sldId id="464" r:id="rId10"/>
    <p:sldId id="391" r:id="rId11"/>
    <p:sldId id="466" r:id="rId12"/>
    <p:sldId id="467" r:id="rId13"/>
    <p:sldId id="649" r:id="rId14"/>
    <p:sldId id="542" r:id="rId15"/>
    <p:sldId id="474" r:id="rId16"/>
    <p:sldId id="627" r:id="rId17"/>
    <p:sldId id="515" r:id="rId18"/>
    <p:sldId id="516" r:id="rId19"/>
    <p:sldId id="517" r:id="rId20"/>
    <p:sldId id="518" r:id="rId21"/>
    <p:sldId id="519" r:id="rId22"/>
    <p:sldId id="630" r:id="rId23"/>
    <p:sldId id="632" r:id="rId24"/>
    <p:sldId id="633" r:id="rId25"/>
    <p:sldId id="634" r:id="rId26"/>
    <p:sldId id="635" r:id="rId27"/>
    <p:sldId id="636" r:id="rId28"/>
    <p:sldId id="599"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F7AA0"/>
    <a:srgbClr val="3588B3"/>
    <a:srgbClr val="3B95C5"/>
    <a:srgbClr val="BA1402"/>
    <a:srgbClr val="FC7714"/>
    <a:srgbClr val="AFBF42"/>
    <a:srgbClr val="9231B6"/>
    <a:srgbClr val="849030"/>
    <a:srgbClr val="4FC4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70"/>
    <p:restoredTop sz="96281" autoAdjust="0"/>
  </p:normalViewPr>
  <p:slideViewPr>
    <p:cSldViewPr snapToGrid="0" showGuides="1">
      <p:cViewPr varScale="1">
        <p:scale>
          <a:sx n="84" d="100"/>
          <a:sy n="84" d="100"/>
        </p:scale>
        <p:origin x="200" y="1104"/>
      </p:cViewPr>
      <p:guideLst>
        <p:guide orient="horz" pos="2340"/>
        <p:guide pos="296"/>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7F0B17-20C8-4CBB-BD66-70902ADF39C6}"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灯片编号占位符 4"/>
          <p:cNvSpPr>
            <a:spLocks noGrp="1"/>
          </p:cNvSpPr>
          <p:nvPr>
            <p:ph type="sldNum" sz="quarter" idx="5"/>
          </p:nvPr>
        </p:nvSpPr>
        <p:spPr/>
        <p:txBody>
          <a:bodyPr/>
          <a:p>
            <a:fld id="{3D7F0B17-20C8-4CBB-BD66-70902ADF39C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灯片编号占位符 4"/>
          <p:cNvSpPr>
            <a:spLocks noGrp="1"/>
          </p:cNvSpPr>
          <p:nvPr>
            <p:ph type="sldNum" sz="quarter" idx="5"/>
          </p:nvPr>
        </p:nvSpPr>
        <p:spPr/>
        <p:txBody>
          <a:bodyPr/>
          <a:p>
            <a:fld id="{3D7F0B17-20C8-4CBB-BD66-70902ADF39C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灯片编号占位符 4"/>
          <p:cNvSpPr>
            <a:spLocks noGrp="1"/>
          </p:cNvSpPr>
          <p:nvPr>
            <p:ph type="sldNum" sz="quarter" idx="5"/>
          </p:nvPr>
        </p:nvSpPr>
        <p:spPr/>
        <p:txBody>
          <a:bodyPr/>
          <a:p>
            <a:fld id="{3D7F0B17-20C8-4CBB-BD66-70902ADF39C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灯片编号占位符 4"/>
          <p:cNvSpPr>
            <a:spLocks noGrp="1"/>
          </p:cNvSpPr>
          <p:nvPr>
            <p:ph type="sldNum" sz="quarter" idx="5"/>
          </p:nvPr>
        </p:nvSpPr>
        <p:spPr/>
        <p:txBody>
          <a:bodyPr/>
          <a:p>
            <a:fld id="{3D7F0B17-20C8-4CBB-BD66-70902ADF39C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灯片编号占位符 4"/>
          <p:cNvSpPr>
            <a:spLocks noGrp="1"/>
          </p:cNvSpPr>
          <p:nvPr>
            <p:ph type="sldNum" sz="quarter" idx="5"/>
          </p:nvPr>
        </p:nvSpPr>
        <p:spPr/>
        <p:txBody>
          <a:bodyPr/>
          <a:p>
            <a:fld id="{3D7F0B17-20C8-4CBB-BD66-70902ADF39C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灯片编号占位符 4"/>
          <p:cNvSpPr>
            <a:spLocks noGrp="1"/>
          </p:cNvSpPr>
          <p:nvPr>
            <p:ph type="sldNum" sz="quarter" idx="5"/>
          </p:nvPr>
        </p:nvSpPr>
        <p:spPr/>
        <p:txBody>
          <a:bodyPr/>
          <a:p>
            <a:fld id="{3D7F0B17-20C8-4CBB-BD66-70902ADF39C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灯片编号占位符 4"/>
          <p:cNvSpPr>
            <a:spLocks noGrp="1"/>
          </p:cNvSpPr>
          <p:nvPr>
            <p:ph type="sldNum" sz="quarter" idx="5"/>
          </p:nvPr>
        </p:nvSpPr>
        <p:spPr/>
        <p:txBody>
          <a:bodyPr/>
          <a:p>
            <a:fld id="{3D7F0B17-20C8-4CBB-BD66-70902ADF39C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灯片编号占位符 4"/>
          <p:cNvSpPr>
            <a:spLocks noGrp="1"/>
          </p:cNvSpPr>
          <p:nvPr>
            <p:ph type="sldNum" sz="quarter" idx="5"/>
          </p:nvPr>
        </p:nvSpPr>
        <p:spPr/>
        <p:txBody>
          <a:bodyPr/>
          <a:p>
            <a:fld id="{3D7F0B17-20C8-4CBB-BD66-70902ADF39C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灯片编号占位符 4"/>
          <p:cNvSpPr>
            <a:spLocks noGrp="1"/>
          </p:cNvSpPr>
          <p:nvPr>
            <p:ph type="sldNum" sz="quarter" idx="5"/>
          </p:nvPr>
        </p:nvSpPr>
        <p:spPr/>
        <p:txBody>
          <a:bodyPr/>
          <a:p>
            <a:fld id="{3D7F0B17-20C8-4CBB-BD66-70902ADF39C6}"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灯片编号占位符 4"/>
          <p:cNvSpPr>
            <a:spLocks noGrp="1"/>
          </p:cNvSpPr>
          <p:nvPr>
            <p:ph type="sldNum" sz="quarter" idx="5"/>
          </p:nvPr>
        </p:nvSpPr>
        <p:spPr/>
        <p:txBody>
          <a:bodyPr/>
          <a:p>
            <a:fld id="{3D7F0B17-20C8-4CBB-BD66-70902ADF39C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灯片编号占位符 4"/>
          <p:cNvSpPr>
            <a:spLocks noGrp="1"/>
          </p:cNvSpPr>
          <p:nvPr>
            <p:ph type="sldNum" sz="quarter" idx="5"/>
          </p:nvPr>
        </p:nvSpPr>
        <p:spPr/>
        <p:txBody>
          <a:bodyPr/>
          <a:p>
            <a:fld id="{3D7F0B17-20C8-4CBB-BD66-70902ADF39C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灯片编号占位符 4"/>
          <p:cNvSpPr>
            <a:spLocks noGrp="1"/>
          </p:cNvSpPr>
          <p:nvPr>
            <p:ph type="sldNum" sz="quarter" idx="5"/>
          </p:nvPr>
        </p:nvSpPr>
        <p:spPr/>
        <p:txBody>
          <a:bodyPr/>
          <a:p>
            <a:fld id="{3D7F0B17-20C8-4CBB-BD66-70902ADF39C6}"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灯片编号占位符 4"/>
          <p:cNvSpPr>
            <a:spLocks noGrp="1"/>
          </p:cNvSpPr>
          <p:nvPr>
            <p:ph type="sldNum" sz="quarter" idx="5"/>
          </p:nvPr>
        </p:nvSpPr>
        <p:spPr/>
        <p:txBody>
          <a:bodyPr/>
          <a:p>
            <a:fld id="{3D7F0B17-20C8-4CBB-BD66-70902ADF39C6}"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灯片编号占位符 4"/>
          <p:cNvSpPr>
            <a:spLocks noGrp="1"/>
          </p:cNvSpPr>
          <p:nvPr>
            <p:ph type="sldNum" sz="quarter" idx="5"/>
          </p:nvPr>
        </p:nvSpPr>
        <p:spPr/>
        <p:txBody>
          <a:bodyPr/>
          <a:p>
            <a:fld id="{3D7F0B17-20C8-4CBB-BD66-70902ADF39C6}"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灯片编号占位符 4"/>
          <p:cNvSpPr>
            <a:spLocks noGrp="1"/>
          </p:cNvSpPr>
          <p:nvPr>
            <p:ph type="sldNum" sz="quarter" idx="5"/>
          </p:nvPr>
        </p:nvSpPr>
        <p:spPr/>
        <p:txBody>
          <a:bodyPr/>
          <a:p>
            <a:fld id="{3D7F0B17-20C8-4CBB-BD66-70902ADF39C6}"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灯片编号占位符 4"/>
          <p:cNvSpPr>
            <a:spLocks noGrp="1"/>
          </p:cNvSpPr>
          <p:nvPr>
            <p:ph type="sldNum" sz="quarter" idx="5"/>
          </p:nvPr>
        </p:nvSpPr>
        <p:spPr/>
        <p:txBody>
          <a:bodyPr/>
          <a:p>
            <a:fld id="{3D7F0B17-20C8-4CBB-BD66-70902ADF39C6}"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灯片编号占位符 4"/>
          <p:cNvSpPr>
            <a:spLocks noGrp="1"/>
          </p:cNvSpPr>
          <p:nvPr>
            <p:ph type="sldNum" sz="quarter" idx="5"/>
          </p:nvPr>
        </p:nvSpPr>
        <p:spPr/>
        <p:txBody>
          <a:bodyPr/>
          <a:p>
            <a:fld id="{3D7F0B17-20C8-4CBB-BD66-70902ADF39C6}"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灯片编号占位符 4"/>
          <p:cNvSpPr>
            <a:spLocks noGrp="1"/>
          </p:cNvSpPr>
          <p:nvPr>
            <p:ph type="sldNum" sz="quarter" idx="5"/>
          </p:nvPr>
        </p:nvSpPr>
        <p:spPr/>
        <p:txBody>
          <a:bodyPr/>
          <a:p>
            <a:fld id="{3D7F0B17-20C8-4CBB-BD66-70902ADF39C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灯片编号占位符 4"/>
          <p:cNvSpPr>
            <a:spLocks noGrp="1"/>
          </p:cNvSpPr>
          <p:nvPr>
            <p:ph type="sldNum" sz="quarter" idx="5"/>
          </p:nvPr>
        </p:nvSpPr>
        <p:spPr/>
        <p:txBody>
          <a:bodyPr/>
          <a:p>
            <a:fld id="{3D7F0B17-20C8-4CBB-BD66-70902ADF39C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灯片编号占位符 4"/>
          <p:cNvSpPr>
            <a:spLocks noGrp="1"/>
          </p:cNvSpPr>
          <p:nvPr>
            <p:ph type="sldNum" sz="quarter" idx="5"/>
          </p:nvPr>
        </p:nvSpPr>
        <p:spPr/>
        <p:txBody>
          <a:bodyPr/>
          <a:p>
            <a:fld id="{3D7F0B17-20C8-4CBB-BD66-70902ADF39C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灯片编号占位符 4"/>
          <p:cNvSpPr>
            <a:spLocks noGrp="1"/>
          </p:cNvSpPr>
          <p:nvPr>
            <p:ph type="sldNum" sz="quarter" idx="5"/>
          </p:nvPr>
        </p:nvSpPr>
        <p:spPr/>
        <p:txBody>
          <a:bodyPr/>
          <a:p>
            <a:fld id="{3D7F0B17-20C8-4CBB-BD66-70902ADF39C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灯片编号占位符 4"/>
          <p:cNvSpPr>
            <a:spLocks noGrp="1"/>
          </p:cNvSpPr>
          <p:nvPr>
            <p:ph type="sldNum" sz="quarter" idx="5"/>
          </p:nvPr>
        </p:nvSpPr>
        <p:spPr/>
        <p:txBody>
          <a:bodyPr/>
          <a:p>
            <a:fld id="{3D7F0B17-20C8-4CBB-BD66-70902ADF39C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灯片编号占位符 4"/>
          <p:cNvSpPr>
            <a:spLocks noGrp="1"/>
          </p:cNvSpPr>
          <p:nvPr>
            <p:ph type="sldNum" sz="quarter" idx="5"/>
          </p:nvPr>
        </p:nvSpPr>
        <p:spPr/>
        <p:txBody>
          <a:bodyPr/>
          <a:p>
            <a:fld id="{3D7F0B17-20C8-4CBB-BD66-70902ADF39C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灯片编号占位符 4"/>
          <p:cNvSpPr>
            <a:spLocks noGrp="1"/>
          </p:cNvSpPr>
          <p:nvPr>
            <p:ph type="sldNum" sz="quarter" idx="5"/>
          </p:nvPr>
        </p:nvSpPr>
        <p:spPr/>
        <p:txBody>
          <a:bodyPr/>
          <a:p>
            <a:fld id="{3D7F0B17-20C8-4CBB-BD66-70902ADF39C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5" name="灯片编号占位符 4"/>
          <p:cNvSpPr>
            <a:spLocks noGrp="1"/>
          </p:cNvSpPr>
          <p:nvPr>
            <p:ph type="sldNum" sz="quarter" idx="5"/>
          </p:nvPr>
        </p:nvSpPr>
        <p:spPr/>
        <p:txBody>
          <a:bodyPr/>
          <a:p>
            <a:fld id="{3D7F0B17-20C8-4CBB-BD66-70902ADF39C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fld>
            <a:endParaRPr lang="en-US" dirty="0"/>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fld>
            <a:endParaRPr lang="en-US" dirty="0"/>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3261138" y="-7830"/>
            <a:ext cx="8944218" cy="6865831"/>
          </a:xfrm>
          <a:custGeom>
            <a:avLst/>
            <a:gdLst>
              <a:gd name="connsiteX0" fmla="*/ 17770 w 8944218"/>
              <a:gd name="connsiteY0" fmla="*/ 0 h 6865831"/>
              <a:gd name="connsiteX1" fmla="*/ 4931600 w 8944218"/>
              <a:gd name="connsiteY1" fmla="*/ 0 h 6865831"/>
              <a:gd name="connsiteX2" fmla="*/ 4938378 w 8944218"/>
              <a:gd name="connsiteY2" fmla="*/ 6778 h 6865831"/>
              <a:gd name="connsiteX3" fmla="*/ 4939431 w 8944218"/>
              <a:gd name="connsiteY3" fmla="*/ 5724 h 6865831"/>
              <a:gd name="connsiteX4" fmla="*/ 4940097 w 8944218"/>
              <a:gd name="connsiteY4" fmla="*/ 6390 h 6865831"/>
              <a:gd name="connsiteX5" fmla="*/ 4946486 w 8944218"/>
              <a:gd name="connsiteY5" fmla="*/ 0 h 6865831"/>
              <a:gd name="connsiteX6" fmla="*/ 8944218 w 8944218"/>
              <a:gd name="connsiteY6" fmla="*/ 0 h 6865831"/>
              <a:gd name="connsiteX7" fmla="*/ 8944218 w 8944218"/>
              <a:gd name="connsiteY7" fmla="*/ 938217 h 6865831"/>
              <a:gd name="connsiteX8" fmla="*/ 8944218 w 8944218"/>
              <a:gd name="connsiteY8" fmla="*/ 951638 h 6865831"/>
              <a:gd name="connsiteX9" fmla="*/ 8944218 w 8944218"/>
              <a:gd name="connsiteY9" fmla="*/ 4018388 h 6865831"/>
              <a:gd name="connsiteX10" fmla="*/ 8944217 w 8944218"/>
              <a:gd name="connsiteY10" fmla="*/ 4018387 h 6865831"/>
              <a:gd name="connsiteX11" fmla="*/ 8944217 w 8944218"/>
              <a:gd name="connsiteY11" fmla="*/ 5877695 h 6865831"/>
              <a:gd name="connsiteX12" fmla="*/ 7956081 w 8944218"/>
              <a:gd name="connsiteY12" fmla="*/ 6865831 h 6865831"/>
              <a:gd name="connsiteX13" fmla="*/ 6852273 w 8944218"/>
              <a:gd name="connsiteY13" fmla="*/ 6865831 h 6865831"/>
              <a:gd name="connsiteX14" fmla="*/ 4940484 w 8944218"/>
              <a:gd name="connsiteY14" fmla="*/ 4954043 h 6865831"/>
              <a:gd name="connsiteX15" fmla="*/ 4939431 w 8944218"/>
              <a:gd name="connsiteY15" fmla="*/ 4955095 h 6865831"/>
              <a:gd name="connsiteX16" fmla="*/ 2475739 w 8944218"/>
              <a:gd name="connsiteY16" fmla="*/ 2491403 h 6865831"/>
              <a:gd name="connsiteX17" fmla="*/ 2474685 w 8944218"/>
              <a:gd name="connsiteY17" fmla="*/ 2492455 h 6865831"/>
              <a:gd name="connsiteX18" fmla="*/ 0 w 8944218"/>
              <a:gd name="connsiteY18" fmla="*/ 17770 h 68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44218" h="6865831">
                <a:moveTo>
                  <a:pt x="17770" y="0"/>
                </a:moveTo>
                <a:lnTo>
                  <a:pt x="4931600" y="0"/>
                </a:lnTo>
                <a:lnTo>
                  <a:pt x="4938378" y="6778"/>
                </a:lnTo>
                <a:lnTo>
                  <a:pt x="4939431" y="5724"/>
                </a:lnTo>
                <a:lnTo>
                  <a:pt x="4940097" y="6390"/>
                </a:lnTo>
                <a:lnTo>
                  <a:pt x="4946486" y="0"/>
                </a:lnTo>
                <a:lnTo>
                  <a:pt x="8944218" y="0"/>
                </a:lnTo>
                <a:lnTo>
                  <a:pt x="8944218" y="938217"/>
                </a:lnTo>
                <a:lnTo>
                  <a:pt x="8944218" y="951638"/>
                </a:lnTo>
                <a:lnTo>
                  <a:pt x="8944218" y="4018388"/>
                </a:lnTo>
                <a:lnTo>
                  <a:pt x="8944217" y="4018387"/>
                </a:lnTo>
                <a:lnTo>
                  <a:pt x="8944217" y="5877695"/>
                </a:lnTo>
                <a:lnTo>
                  <a:pt x="7956081" y="6865831"/>
                </a:lnTo>
                <a:lnTo>
                  <a:pt x="6852273" y="6865831"/>
                </a:lnTo>
                <a:lnTo>
                  <a:pt x="4940484" y="4954043"/>
                </a:lnTo>
                <a:lnTo>
                  <a:pt x="4939431" y="4955095"/>
                </a:lnTo>
                <a:lnTo>
                  <a:pt x="2475739" y="2491403"/>
                </a:lnTo>
                <a:lnTo>
                  <a:pt x="2474685" y="2492455"/>
                </a:lnTo>
                <a:lnTo>
                  <a:pt x="0" y="17770"/>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自定义版式">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0" y="0"/>
            <a:ext cx="12192000" cy="6858000"/>
          </a:xfrm>
          <a:prstGeom prst="rect">
            <a:avLst/>
          </a:prstGeom>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F717314-F61F-4E43-8DFE-B1AEEE0AFA5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71BCE1-4FB0-4F01-9DD5-FA505745299F}"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F717314-F61F-4E43-8DFE-B1AEEE0AFA5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71BCE1-4FB0-4F01-9DD5-FA505745299F}"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1F717314-F61F-4E43-8DFE-B1AEEE0AFA5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71BCE1-4FB0-4F01-9DD5-FA505745299F}"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F717314-F61F-4E43-8DFE-B1AEEE0AFA5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71BCE1-4FB0-4F01-9DD5-FA505745299F}"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F717314-F61F-4E43-8DFE-B1AEEE0AFA5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E71BCE1-4FB0-4F01-9DD5-FA505745299F}"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F717314-F61F-4E43-8DFE-B1AEEE0AFA5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71BCE1-4FB0-4F01-9DD5-FA505745299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214183" y="148281"/>
            <a:ext cx="11763633" cy="6499654"/>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1F717314-F61F-4E43-8DFE-B1AEEE0AFA5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71BCE1-4FB0-4F01-9DD5-FA505745299F}"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1F717314-F61F-4E43-8DFE-B1AEEE0AFA5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71BCE1-4FB0-4F01-9DD5-FA505745299F}"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F717314-F61F-4E43-8DFE-B1AEEE0AFA5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71BCE1-4FB0-4F01-9DD5-FA505745299F}"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F717314-F61F-4E43-8DFE-B1AEEE0AFA5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71BCE1-4FB0-4F01-9DD5-FA505745299F}"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fld>
            <a:endParaRPr lang="en-US" dirty="0"/>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zh-CN" altLang="en-US"/>
              <a:t>单击此处编辑母版标题样式</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fld>
            <a:endParaRPr lang="en-US" dirty="0"/>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5125305" y="1488985"/>
            <a:ext cx="6264350" cy="169685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5118447" y="4351687"/>
            <a:ext cx="6265588" cy="170406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fld>
            <a:endParaRPr lang="en-US" dirty="0"/>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fld>
            <a:endParaRPr lang="en-US" dirty="0"/>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48A87A34-81AB-432B-8DAE-1953F412C126}"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fld>
            <a:endParaRPr lang="en-US" dirty="0"/>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fld>
            <a:endParaRPr lang="en-US" dirty="0"/>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2" Type="http://schemas.openxmlformats.org/officeDocument/2006/relationships/theme" Target="../theme/theme2.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fld>
            <a:endParaRPr lang="en-US" dirty="0"/>
          </a:p>
        </p:txBody>
      </p:sp>
      <p:sp>
        <p:nvSpPr>
          <p:cNvPr id="7" name="矩形 6"/>
          <p:cNvSpPr/>
          <p:nvPr userDrawn="1"/>
        </p:nvSpPr>
        <p:spPr>
          <a:xfrm>
            <a:off x="1" y="0"/>
            <a:ext cx="12192000" cy="79123"/>
          </a:xfrm>
          <a:prstGeom prst="rect">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1" y="6778877"/>
            <a:ext cx="12192000" cy="79123"/>
          </a:xfrm>
          <a:prstGeom prst="rect">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userDrawn="1"/>
        </p:nvGrpSpPr>
        <p:grpSpPr>
          <a:xfrm rot="10800000">
            <a:off x="697884" y="39561"/>
            <a:ext cx="871182" cy="621543"/>
            <a:chOff x="1568920" y="1510748"/>
            <a:chExt cx="870079" cy="620756"/>
          </a:xfrm>
        </p:grpSpPr>
        <p:sp>
          <p:nvSpPr>
            <p:cNvPr id="10" name="等腰三角形 12"/>
            <p:cNvSpPr/>
            <p:nvPr/>
          </p:nvSpPr>
          <p:spPr>
            <a:xfrm>
              <a:off x="1568920" y="1510748"/>
              <a:ext cx="657445" cy="598960"/>
            </a:xfrm>
            <a:prstGeom prst="triangle">
              <a:avLst/>
            </a:prstGeom>
            <a:noFill/>
            <a:ln>
              <a:solidFill>
                <a:srgbClr val="152E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3"/>
            <p:cNvSpPr/>
            <p:nvPr/>
          </p:nvSpPr>
          <p:spPr>
            <a:xfrm>
              <a:off x="1781554" y="1510748"/>
              <a:ext cx="657445" cy="598960"/>
            </a:xfrm>
            <a:prstGeom prst="triangle">
              <a:avLst/>
            </a:prstGeom>
            <a:noFill/>
            <a:ln>
              <a:solidFill>
                <a:srgbClr val="152E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979989" y="1684337"/>
              <a:ext cx="47625" cy="4762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757740" y="2083879"/>
              <a:ext cx="47625" cy="4762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2196174" y="2083879"/>
              <a:ext cx="47625" cy="4762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p14:dur="0" advClick="0"/>
    </mc:Choice>
    <mc:Fallback>
      <p:transition advClick="0"/>
    </mc:Fallback>
  </mc:AlternateContent>
  <p:hf hdr="0" ftr="0" dt="0"/>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717314-F61F-4E43-8DFE-B1AEEE0AFA5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71BCE1-4FB0-4F01-9DD5-FA505745299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0.xml"/><Relationship Id="rId3" Type="http://schemas.openxmlformats.org/officeDocument/2006/relationships/image" Target="../media/image1.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0.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20.xml"/><Relationship Id="rId3" Type="http://schemas.openxmlformats.org/officeDocument/2006/relationships/image" Target="../media/image1.png"/><Relationship Id="rId2" Type="http://schemas.microsoft.com/office/2007/relationships/media" Target="../media/media1.mp3"/><Relationship Id="rId1" Type="http://schemas.openxmlformats.org/officeDocument/2006/relationships/audio" Target="../media/media1.mp3"/></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0.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4" y="0"/>
            <a:ext cx="12192004" cy="4454435"/>
            <a:chOff x="-3" y="-1"/>
            <a:chExt cx="12192004" cy="4454435"/>
          </a:xfrm>
        </p:grpSpPr>
        <p:sp>
          <p:nvSpPr>
            <p:cNvPr id="3" name="任意多边形 2"/>
            <p:cNvSpPr/>
            <p:nvPr/>
          </p:nvSpPr>
          <p:spPr>
            <a:xfrm rot="5400000">
              <a:off x="3868781" y="-3868785"/>
              <a:ext cx="4454435" cy="12192004"/>
            </a:xfrm>
            <a:custGeom>
              <a:avLst/>
              <a:gdLst>
                <a:gd name="connsiteX0" fmla="*/ 0 w 4454435"/>
                <a:gd name="connsiteY0" fmla="*/ 12192000 h 12192004"/>
                <a:gd name="connsiteX1" fmla="*/ 0 w 4454435"/>
                <a:gd name="connsiteY1" fmla="*/ 0 h 12192004"/>
                <a:gd name="connsiteX2" fmla="*/ 1201783 w 4454435"/>
                <a:gd name="connsiteY2" fmla="*/ 0 h 12192004"/>
                <a:gd name="connsiteX3" fmla="*/ 1201783 w 4454435"/>
                <a:gd name="connsiteY3" fmla="*/ 2 h 12192004"/>
                <a:gd name="connsiteX4" fmla="*/ 3223809 w 4454435"/>
                <a:gd name="connsiteY4" fmla="*/ 2 h 12192004"/>
                <a:gd name="connsiteX5" fmla="*/ 4454435 w 4454435"/>
                <a:gd name="connsiteY5" fmla="*/ 6096003 h 12192004"/>
                <a:gd name="connsiteX6" fmla="*/ 3223809 w 4454435"/>
                <a:gd name="connsiteY6" fmla="*/ 12192004 h 12192004"/>
                <a:gd name="connsiteX7" fmla="*/ 1110343 w 4454435"/>
                <a:gd name="connsiteY7" fmla="*/ 12192004 h 12192004"/>
                <a:gd name="connsiteX8" fmla="*/ 1110343 w 4454435"/>
                <a:gd name="connsiteY8" fmla="*/ 12192000 h 12192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4435" h="12192004">
                  <a:moveTo>
                    <a:pt x="0" y="12192000"/>
                  </a:moveTo>
                  <a:lnTo>
                    <a:pt x="0" y="0"/>
                  </a:lnTo>
                  <a:lnTo>
                    <a:pt x="1201783" y="0"/>
                  </a:lnTo>
                  <a:lnTo>
                    <a:pt x="1201783" y="2"/>
                  </a:lnTo>
                  <a:lnTo>
                    <a:pt x="3223809" y="2"/>
                  </a:lnTo>
                  <a:lnTo>
                    <a:pt x="4454435" y="6096003"/>
                  </a:lnTo>
                  <a:lnTo>
                    <a:pt x="3223809" y="12192004"/>
                  </a:lnTo>
                  <a:lnTo>
                    <a:pt x="1110343" y="12192004"/>
                  </a:lnTo>
                  <a:lnTo>
                    <a:pt x="1110343" y="12192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rot="5400000">
              <a:off x="4086496" y="-4086498"/>
              <a:ext cx="4019007" cy="12192002"/>
            </a:xfrm>
            <a:custGeom>
              <a:avLst/>
              <a:gdLst>
                <a:gd name="connsiteX0" fmla="*/ 0 w 4019007"/>
                <a:gd name="connsiteY0" fmla="*/ 12192000 h 12192002"/>
                <a:gd name="connsiteX1" fmla="*/ 0 w 4019007"/>
                <a:gd name="connsiteY1" fmla="*/ 0 h 12192002"/>
                <a:gd name="connsiteX2" fmla="*/ 1110343 w 4019007"/>
                <a:gd name="connsiteY2" fmla="*/ 0 h 12192002"/>
                <a:gd name="connsiteX3" fmla="*/ 1306286 w 4019007"/>
                <a:gd name="connsiteY3" fmla="*/ 0 h 12192002"/>
                <a:gd name="connsiteX4" fmla="*/ 2788381 w 4019007"/>
                <a:gd name="connsiteY4" fmla="*/ 0 h 12192002"/>
                <a:gd name="connsiteX5" fmla="*/ 4019007 w 4019007"/>
                <a:gd name="connsiteY5" fmla="*/ 6096001 h 12192002"/>
                <a:gd name="connsiteX6" fmla="*/ 2788381 w 4019007"/>
                <a:gd name="connsiteY6" fmla="*/ 12192002 h 12192002"/>
                <a:gd name="connsiteX7" fmla="*/ 1110343 w 4019007"/>
                <a:gd name="connsiteY7" fmla="*/ 12192002 h 12192002"/>
                <a:gd name="connsiteX8" fmla="*/ 1110343 w 4019007"/>
                <a:gd name="connsiteY8" fmla="*/ 12192000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19007" h="12192002">
                  <a:moveTo>
                    <a:pt x="0" y="12192000"/>
                  </a:moveTo>
                  <a:lnTo>
                    <a:pt x="0" y="0"/>
                  </a:lnTo>
                  <a:lnTo>
                    <a:pt x="1110343" y="0"/>
                  </a:lnTo>
                  <a:lnTo>
                    <a:pt x="1306286" y="0"/>
                  </a:lnTo>
                  <a:lnTo>
                    <a:pt x="2788381" y="0"/>
                  </a:lnTo>
                  <a:lnTo>
                    <a:pt x="4019007" y="6096001"/>
                  </a:lnTo>
                  <a:lnTo>
                    <a:pt x="2788381" y="12192002"/>
                  </a:lnTo>
                  <a:lnTo>
                    <a:pt x="1110343" y="12192002"/>
                  </a:lnTo>
                  <a:lnTo>
                    <a:pt x="1110343" y="1219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9" name="矩形 8"/>
          <p:cNvSpPr/>
          <p:nvPr/>
        </p:nvSpPr>
        <p:spPr>
          <a:xfrm>
            <a:off x="1748575" y="1765714"/>
            <a:ext cx="9098280" cy="922020"/>
          </a:xfrm>
          <a:prstGeom prst="rect">
            <a:avLst/>
          </a:prstGeom>
        </p:spPr>
        <p:txBody>
          <a:bodyPr wrap="none">
            <a:spAutoFit/>
          </a:bodyPr>
          <a:lstStyle/>
          <a:p>
            <a:pPr algn="l"/>
            <a:r>
              <a:rPr lang="zh-CN" altLang="zh-CN" sz="5400" b="1" kern="0">
                <a:solidFill>
                  <a:srgbClr val="000000"/>
                </a:solidFill>
                <a:latin typeface="微软雅黑" panose="020B0503020204020204" pitchFamily="34" charset="-122"/>
                <a:ea typeface="微软雅黑" panose="020B0503020204020204" pitchFamily="34" charset="-122"/>
                <a:cs typeface="Helvetica" panose="020B0504020202030204" pitchFamily="34" charset="0"/>
              </a:rPr>
              <a:t>《防范和处置非法集资条例》</a:t>
            </a:r>
            <a:endParaRPr lang="zh-CN" altLang="zh-CN" sz="5400" b="1" kern="0">
              <a:solidFill>
                <a:srgbClr val="000000"/>
              </a:solidFill>
              <a:latin typeface="微软雅黑" panose="020B0503020204020204" pitchFamily="34" charset="-122"/>
              <a:ea typeface="微软雅黑" panose="020B0503020204020204" pitchFamily="34" charset="-122"/>
              <a:cs typeface="Helvetica" panose="020B0504020202030204" pitchFamily="34" charset="0"/>
            </a:endParaRPr>
          </a:p>
        </p:txBody>
      </p:sp>
      <p:sp>
        <p:nvSpPr>
          <p:cNvPr id="14" name="等腰三角形 13"/>
          <p:cNvSpPr/>
          <p:nvPr/>
        </p:nvSpPr>
        <p:spPr>
          <a:xfrm flipV="1">
            <a:off x="4432300" y="0"/>
            <a:ext cx="3327400" cy="9017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6692900"/>
            <a:ext cx="12192000" cy="165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音乐" hidden="1">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5791200" y="-1651000"/>
            <a:ext cx="609600" cy="609600"/>
          </a:xfrm>
          <a:prstGeom prst="rect">
            <a:avLst/>
          </a:prstGeom>
        </p:spPr>
      </p:pic>
      <p:sp>
        <p:nvSpPr>
          <p:cNvPr id="2" name="文本框 1"/>
          <p:cNvSpPr txBox="1"/>
          <p:nvPr/>
        </p:nvSpPr>
        <p:spPr>
          <a:xfrm>
            <a:off x="3244850" y="4959350"/>
            <a:ext cx="5679440" cy="860425"/>
          </a:xfrm>
          <a:prstGeom prst="rect">
            <a:avLst/>
          </a:prstGeom>
          <a:noFill/>
          <a:ln>
            <a:solidFill>
              <a:schemeClr val="tx1">
                <a:lumMod val="65000"/>
                <a:lumOff val="35000"/>
              </a:schemeClr>
            </a:solidFill>
          </a:ln>
        </p:spPr>
        <p:txBody>
          <a:bodyPr wrap="square" rtlCol="0">
            <a:spAutoFit/>
          </a:bodyPr>
          <a:p>
            <a:pPr algn="ctr"/>
            <a:r>
              <a:rPr lang="zh-CN" altLang="en-US" sz="2800">
                <a:solidFill>
                  <a:schemeClr val="tx1"/>
                </a:solidFill>
                <a:latin typeface="楷体" panose="02010609060101010101" charset="-122"/>
                <a:ea typeface="楷体" panose="02010609060101010101" charset="-122"/>
                <a:cs typeface="楷体" panose="02010609060101010101" charset="-122"/>
              </a:rPr>
              <a:t>处置非法集资部际联席会议办公室</a:t>
            </a:r>
            <a:endParaRPr lang="zh-CN" altLang="en-US" sz="2800">
              <a:solidFill>
                <a:schemeClr val="tx1"/>
              </a:solidFill>
              <a:latin typeface="楷体" panose="02010609060101010101" charset="-122"/>
              <a:ea typeface="楷体" panose="02010609060101010101" charset="-122"/>
              <a:cs typeface="楷体" panose="02010609060101010101" charset="-122"/>
            </a:endParaRPr>
          </a:p>
          <a:p>
            <a:pPr algn="ctr"/>
            <a:r>
              <a:rPr lang="en-US" altLang="zh-CN" sz="2200">
                <a:solidFill>
                  <a:schemeClr val="tx1"/>
                </a:solidFill>
                <a:latin typeface="楷体" panose="02010609060101010101" charset="-122"/>
                <a:ea typeface="楷体" panose="02010609060101010101" charset="-122"/>
                <a:cs typeface="Times New Roman" panose="02020603050405020304" pitchFamily="2" charset="0"/>
              </a:rPr>
              <a:t>2021</a:t>
            </a:r>
            <a:r>
              <a:rPr lang="zh-CN" altLang="en-US" sz="2200">
                <a:solidFill>
                  <a:schemeClr val="tx1"/>
                </a:solidFill>
                <a:latin typeface="楷体" panose="02010609060101010101" charset="-122"/>
                <a:ea typeface="楷体" panose="02010609060101010101" charset="-122"/>
                <a:cs typeface="Times New Roman" panose="02020603050405020304" pitchFamily="2" charset="0"/>
              </a:rPr>
              <a:t>年</a:t>
            </a:r>
            <a:r>
              <a:rPr lang="en-US" altLang="zh-CN" sz="2200">
                <a:solidFill>
                  <a:schemeClr val="tx1"/>
                </a:solidFill>
                <a:latin typeface="楷体" panose="02010609060101010101" charset="-122"/>
                <a:ea typeface="楷体" panose="02010609060101010101" charset="-122"/>
                <a:cs typeface="Times New Roman" panose="02020603050405020304" pitchFamily="2" charset="0"/>
              </a:rPr>
              <a:t>4</a:t>
            </a:r>
            <a:r>
              <a:rPr lang="zh-CN" altLang="en-US" sz="2200">
                <a:solidFill>
                  <a:schemeClr val="tx1"/>
                </a:solidFill>
                <a:latin typeface="楷体" panose="02010609060101010101" charset="-122"/>
                <a:ea typeface="楷体" panose="02010609060101010101" charset="-122"/>
                <a:cs typeface="Times New Roman" panose="02020603050405020304" pitchFamily="2" charset="0"/>
              </a:rPr>
              <a:t>月</a:t>
            </a:r>
            <a:endParaRPr lang="zh-CN" altLang="en-US" sz="2200">
              <a:solidFill>
                <a:schemeClr val="tx1"/>
              </a:solidFill>
              <a:latin typeface="楷体" panose="02010609060101010101" charset="-122"/>
              <a:ea typeface="楷体" panose="02010609060101010101" charset="-122"/>
              <a:cs typeface="Times New Roman" panose="02020603050405020304" pitchFamily="2" charset="0"/>
            </a:endParaRPr>
          </a:p>
        </p:txBody>
      </p:sp>
    </p:spTree>
  </p:cSld>
  <p:clrMapOvr>
    <a:masterClrMapping/>
  </p:clrMapOvr>
  <mc:AlternateContent xmlns:mc="http://schemas.openxmlformats.org/markup-compatibility/2006">
    <mc:Choice xmlns:p14="http://schemas.microsoft.com/office/powerpoint/2010/main" Requires="p14">
      <p:transition p14:dur="10" advClick="0">
        <p:sndAc>
          <p:endSnd/>
        </p:sndAc>
      </p:transition>
    </mc:Choice>
    <mc:Fallback>
      <p:transition advClick="0">
        <p:sndAc>
          <p:endSnd/>
        </p:sndAc>
      </p:transition>
    </mc:Fallback>
  </mc:AlternateContent>
  <p:timing>
    <p:tnLst>
      <p:par>
        <p:cTn id="1" dur="indefinite" restart="never" nodeType="tmRoot">
          <p:childTnLst>
            <p:audio>
              <p:cMediaNode vol="100000" numSld="60">
                <p:cTn id="2" fill="hold" display="0">
                  <p:stCondLst>
                    <p:cond delay="indefinite"/>
                  </p:stCondLst>
                  <p:endCondLst>
                    <p:cond evt="onStopAudio" delay="0">
                      <p:tgtEl>
                        <p:sldTgt/>
                      </p:tgtEl>
                    </p:cond>
                  </p:endCondLst>
                </p:cTn>
                <p:tgtEl>
                  <p:spTgt spid="1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线连接符 2"/>
          <p:cNvCxnSpPr/>
          <p:nvPr/>
        </p:nvCxnSpPr>
        <p:spPr>
          <a:xfrm>
            <a:off x="302419" y="976105"/>
            <a:ext cx="11587163" cy="0"/>
          </a:xfrm>
          <a:prstGeom prst="line">
            <a:avLst/>
          </a:prstGeom>
          <a:ln w="95250" cap="sq" cmpd="sng">
            <a:gradFill flip="none" rotWithShape="1">
              <a:gsLst>
                <a:gs pos="0">
                  <a:schemeClr val="accent1">
                    <a:lumMod val="0"/>
                    <a:lumOff val="100000"/>
                  </a:schemeClr>
                </a:gs>
                <a:gs pos="99000">
                  <a:schemeClr val="accent5">
                    <a:lumMod val="75000"/>
                  </a:schemeClr>
                </a:gs>
              </a:gsLst>
              <a:path path="circle">
                <a:fillToRect l="100000" t="100000"/>
              </a:path>
              <a:tileRect r="-100000" b="-100000"/>
            </a:gradFill>
            <a:round/>
          </a:ln>
        </p:spPr>
        <p:style>
          <a:lnRef idx="1">
            <a:schemeClr val="accent1"/>
          </a:lnRef>
          <a:fillRef idx="0">
            <a:schemeClr val="accent1"/>
          </a:fillRef>
          <a:effectRef idx="0">
            <a:schemeClr val="accent1"/>
          </a:effectRef>
          <a:fontRef idx="minor">
            <a:schemeClr val="tx1"/>
          </a:fontRef>
        </p:style>
      </p:cxnSp>
      <p:sp>
        <p:nvSpPr>
          <p:cNvPr id="6148" name="文本占位符 2"/>
          <p:cNvSpPr>
            <a:spLocks noGrp="1"/>
          </p:cNvSpPr>
          <p:nvPr/>
        </p:nvSpPr>
        <p:spPr>
          <a:xfrm>
            <a:off x="247650" y="426720"/>
            <a:ext cx="8572500" cy="496570"/>
          </a:xfrm>
          <a:prstGeom prst="rect">
            <a:avLst/>
          </a:prstGeom>
          <a:noFill/>
          <a:ln w="9525">
            <a:noFill/>
          </a:ln>
        </p:spPr>
        <p:txBody>
          <a:bodyPr anchor="t"/>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800" b="0" i="0" u="none" kern="1200" baseline="0">
                <a:solidFill>
                  <a:schemeClr val="tx1"/>
                </a:solidFill>
                <a:latin typeface="+mn-lt"/>
                <a:ea typeface="+mn-ea"/>
                <a:cs typeface="+mn-cs"/>
                <a:sym typeface="字魂59号-创粗黑" charset="-12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400" b="0" i="0" u="none" kern="1200" baseline="0">
                <a:solidFill>
                  <a:schemeClr val="tx1"/>
                </a:solidFill>
                <a:latin typeface="+mn-lt"/>
                <a:ea typeface="+mn-ea"/>
                <a:cs typeface="+mn-cs"/>
                <a:sym typeface="字魂59号-创粗黑" charset="-12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9pPr>
          </a:lstStyle>
          <a:p>
            <a:pPr marL="0" indent="0">
              <a:lnSpc>
                <a:spcPct val="70000"/>
              </a:lnSpc>
              <a:buNone/>
            </a:pPr>
            <a:r>
              <a:rPr kumimoji="1" lang="zh-CN" altLang="en-US" sz="2800" b="1" baseline="0" dirty="0">
                <a:solidFill>
                  <a:schemeClr val="tx1">
                    <a:lumMod val="75000"/>
                    <a:lumOff val="25000"/>
                  </a:schemeClr>
                </a:solidFill>
                <a:latin typeface="微软雅黑" panose="020B0503020204020204" pitchFamily="34" charset="-122"/>
                <a:ea typeface="微软雅黑" panose="020B0503020204020204" pitchFamily="34" charset="-122"/>
              </a:rPr>
              <a:t>一、《条例》出台背景和意义</a:t>
            </a:r>
            <a:endParaRPr kumimoji="1" lang="zh-CN" altLang="en-US" sz="2800" b="1" baseline="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矩形: 圆角 12"/>
          <p:cNvSpPr/>
          <p:nvPr/>
        </p:nvSpPr>
        <p:spPr>
          <a:xfrm>
            <a:off x="644525" y="1185545"/>
            <a:ext cx="10511790" cy="727075"/>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b="1"/>
          </a:p>
        </p:txBody>
      </p:sp>
      <p:sp>
        <p:nvSpPr>
          <p:cNvPr id="22" name="矩形 21"/>
          <p:cNvSpPr/>
          <p:nvPr/>
        </p:nvSpPr>
        <p:spPr>
          <a:xfrm>
            <a:off x="2242820" y="1244600"/>
            <a:ext cx="9044305" cy="534035"/>
          </a:xfrm>
          <a:prstGeom prst="rect">
            <a:avLst/>
          </a:prstGeom>
          <a:ln>
            <a:noFill/>
          </a:ln>
        </p:spPr>
        <p:txBody>
          <a:bodyPr wrap="square">
            <a:spAutoFit/>
            <a:scene3d>
              <a:camera prst="orthographicFront"/>
              <a:lightRig rig="threePt" dir="t"/>
            </a:scene3d>
            <a:sp3d contourW="12700"/>
          </a:bodyPr>
          <a:p>
            <a:pPr algn="l">
              <a:lnSpc>
                <a:spcPct val="120000"/>
              </a:lnSpc>
            </a:pPr>
            <a:r>
              <a:rPr lang="zh-CN" altLang="en-US" sz="2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微软雅黑" panose="020B0503020204020204" pitchFamily="34" charset="-122"/>
              </a:rPr>
              <a:t>四是世界各国对非法集资均严管严惩。</a:t>
            </a:r>
            <a:endParaRPr lang="zh-CN" altLang="en-US" sz="2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23" name="文本框 22"/>
          <p:cNvSpPr txBox="1"/>
          <p:nvPr/>
        </p:nvSpPr>
        <p:spPr>
          <a:xfrm>
            <a:off x="755015" y="1299210"/>
            <a:ext cx="1415415" cy="460375"/>
          </a:xfrm>
          <a:prstGeom prst="rect">
            <a:avLst/>
          </a:prstGeom>
          <a:solidFill>
            <a:schemeClr val="accent1">
              <a:lumMod val="75000"/>
            </a:schemeClr>
          </a:solidFill>
          <a:ln>
            <a:noFill/>
          </a:ln>
        </p:spPr>
        <p:txBody>
          <a:bodyPr wrap="square" rtlCol="0">
            <a:spAutoFit/>
          </a:bodyPr>
          <a:p>
            <a:r>
              <a:rPr lang="zh-CN" altLang="en-US" sz="2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mn-ea"/>
              </a:rPr>
              <a:t>出台背景</a:t>
            </a:r>
            <a:endParaRPr lang="zh-CN" altLang="en-US" sz="2400"/>
          </a:p>
        </p:txBody>
      </p:sp>
      <p:sp>
        <p:nvSpPr>
          <p:cNvPr id="3" name="圆角矩形 7"/>
          <p:cNvSpPr/>
          <p:nvPr/>
        </p:nvSpPr>
        <p:spPr bwMode="auto">
          <a:xfrm>
            <a:off x="644525" y="2321560"/>
            <a:ext cx="4805045" cy="602615"/>
          </a:xfrm>
          <a:prstGeom prst="round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1500"/>
              </a:lnSpc>
              <a:defRPr/>
            </a:pPr>
            <a:r>
              <a:rPr lang="en-US" altLang="zh-CN" sz="2400" dirty="0">
                <a:solidFill>
                  <a:srgbClr val="203864"/>
                </a:solidFill>
                <a:latin typeface="微软雅黑" panose="020B0503020204020204" pitchFamily="34" charset="-122"/>
                <a:ea typeface="微软雅黑" panose="020B0503020204020204" pitchFamily="34" charset="-122"/>
              </a:rPr>
              <a:t>  </a:t>
            </a:r>
            <a:endParaRPr lang="zh-CN" altLang="en-US" sz="2400" dirty="0">
              <a:solidFill>
                <a:srgbClr val="203864"/>
              </a:solidFill>
              <a:latin typeface="微软雅黑" panose="020B0503020204020204" pitchFamily="34" charset="-122"/>
              <a:ea typeface="微软雅黑" panose="020B0503020204020204" pitchFamily="34" charset="-122"/>
            </a:endParaRPr>
          </a:p>
          <a:p>
            <a:pPr indent="0" eaLnBrk="1" hangingPunct="1">
              <a:lnSpc>
                <a:spcPts val="1500"/>
              </a:lnSpc>
              <a:buFont typeface="Wingdings" panose="05000000000000000000" charset="0"/>
              <a:buNone/>
              <a:defRPr/>
            </a:pPr>
            <a:r>
              <a:rPr lang="zh-CN" altLang="en-US" sz="2400" b="1" dirty="0">
                <a:solidFill>
                  <a:srgbClr val="203864"/>
                </a:solidFill>
                <a:latin typeface="微软雅黑" panose="020B0503020204020204" pitchFamily="34" charset="-122"/>
                <a:ea typeface="微软雅黑" panose="020B0503020204020204" pitchFamily="34" charset="-122"/>
              </a:rPr>
              <a:t>案例一：美国 </a:t>
            </a:r>
            <a:r>
              <a:rPr lang="en-US" altLang="zh-CN" sz="2400" b="1" dirty="0">
                <a:solidFill>
                  <a:srgbClr val="203864"/>
                </a:solidFill>
                <a:latin typeface="微软雅黑" panose="020B0503020204020204" pitchFamily="34" charset="-122"/>
                <a:ea typeface="微软雅黑" panose="020B0503020204020204" pitchFamily="34" charset="-122"/>
              </a:rPr>
              <a:t>“</a:t>
            </a:r>
            <a:r>
              <a:rPr lang="zh-CN" altLang="en-US" sz="2400" b="1" dirty="0">
                <a:solidFill>
                  <a:srgbClr val="203864"/>
                </a:solidFill>
                <a:latin typeface="微软雅黑" panose="020B0503020204020204" pitchFamily="34" charset="-122"/>
                <a:ea typeface="微软雅黑" panose="020B0503020204020204" pitchFamily="34" charset="-122"/>
              </a:rPr>
              <a:t>麦道夫</a:t>
            </a:r>
            <a:r>
              <a:rPr lang="en-US" altLang="zh-CN" sz="2400" b="1" dirty="0">
                <a:solidFill>
                  <a:srgbClr val="203864"/>
                </a:solidFill>
                <a:latin typeface="微软雅黑" panose="020B0503020204020204" pitchFamily="34" charset="-122"/>
                <a:ea typeface="微软雅黑" panose="020B0503020204020204" pitchFamily="34" charset="-122"/>
              </a:rPr>
              <a:t>”</a:t>
            </a:r>
            <a:r>
              <a:rPr lang="zh-CN" altLang="en-US" sz="2400" b="1" dirty="0">
                <a:solidFill>
                  <a:srgbClr val="203864"/>
                </a:solidFill>
                <a:latin typeface="微软雅黑" panose="020B0503020204020204" pitchFamily="34" charset="-122"/>
                <a:ea typeface="微软雅黑" panose="020B0503020204020204" pitchFamily="34" charset="-122"/>
              </a:rPr>
              <a:t>案</a:t>
            </a:r>
            <a:endParaRPr lang="zh-CN" altLang="en-US" sz="2400" b="1" dirty="0">
              <a:solidFill>
                <a:srgbClr val="203864"/>
              </a:solidFill>
              <a:latin typeface="微软雅黑" panose="020B0503020204020204" pitchFamily="34" charset="-122"/>
              <a:ea typeface="微软雅黑" panose="020B0503020204020204" pitchFamily="34" charset="-122"/>
            </a:endParaRPr>
          </a:p>
        </p:txBody>
      </p:sp>
      <p:sp>
        <p:nvSpPr>
          <p:cNvPr id="5" name="圆角矩形 7"/>
          <p:cNvSpPr/>
          <p:nvPr/>
        </p:nvSpPr>
        <p:spPr bwMode="auto">
          <a:xfrm>
            <a:off x="644525" y="3453765"/>
            <a:ext cx="4805045" cy="602615"/>
          </a:xfrm>
          <a:prstGeom prst="round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1500"/>
              </a:lnSpc>
              <a:defRPr/>
            </a:pPr>
            <a:endParaRPr lang="zh-CN" altLang="en-US" sz="2400" dirty="0">
              <a:solidFill>
                <a:srgbClr val="203864"/>
              </a:solidFill>
              <a:latin typeface="微软雅黑" panose="020B0503020204020204" pitchFamily="34" charset="-122"/>
              <a:ea typeface="微软雅黑" panose="020B0503020204020204" pitchFamily="34" charset="-122"/>
            </a:endParaRPr>
          </a:p>
          <a:p>
            <a:pPr indent="0" eaLnBrk="1" hangingPunct="1">
              <a:lnSpc>
                <a:spcPts val="1500"/>
              </a:lnSpc>
              <a:buFont typeface="Wingdings" panose="05000000000000000000" charset="0"/>
              <a:buNone/>
              <a:defRPr/>
            </a:pPr>
            <a:r>
              <a:rPr lang="zh-CN" altLang="en-US" sz="2400" b="1" dirty="0">
                <a:solidFill>
                  <a:srgbClr val="203864"/>
                </a:solidFill>
                <a:latin typeface="微软雅黑" panose="020B0503020204020204" pitchFamily="34" charset="-122"/>
                <a:ea typeface="微软雅黑" panose="020B0503020204020204" pitchFamily="34" charset="-122"/>
              </a:rPr>
              <a:t>案例二：印度PACL公司案</a:t>
            </a:r>
            <a:endParaRPr lang="zh-CN" altLang="en-US" sz="2400" b="1" dirty="0">
              <a:solidFill>
                <a:srgbClr val="203864"/>
              </a:solidFill>
              <a:latin typeface="微软雅黑" panose="020B0503020204020204" pitchFamily="34" charset="-122"/>
              <a:ea typeface="微软雅黑" panose="020B0503020204020204" pitchFamily="34" charset="-122"/>
            </a:endParaRPr>
          </a:p>
        </p:txBody>
      </p:sp>
      <p:sp>
        <p:nvSpPr>
          <p:cNvPr id="6" name="圆角矩形 7"/>
          <p:cNvSpPr/>
          <p:nvPr/>
        </p:nvSpPr>
        <p:spPr bwMode="auto">
          <a:xfrm>
            <a:off x="644525" y="4585970"/>
            <a:ext cx="4805045" cy="602615"/>
          </a:xfrm>
          <a:prstGeom prst="round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1500"/>
              </a:lnSpc>
              <a:defRPr/>
            </a:pPr>
            <a:endParaRPr lang="zh-CN" altLang="en-US" sz="2400" dirty="0">
              <a:solidFill>
                <a:srgbClr val="203864"/>
              </a:solidFill>
              <a:latin typeface="微软雅黑" panose="020B0503020204020204" pitchFamily="34" charset="-122"/>
              <a:ea typeface="微软雅黑" panose="020B0503020204020204" pitchFamily="34" charset="-122"/>
            </a:endParaRPr>
          </a:p>
          <a:p>
            <a:pPr indent="0" eaLnBrk="1" hangingPunct="1">
              <a:lnSpc>
                <a:spcPts val="1500"/>
              </a:lnSpc>
              <a:buFont typeface="Wingdings" panose="05000000000000000000" charset="0"/>
              <a:buNone/>
              <a:defRPr/>
            </a:pPr>
            <a:r>
              <a:rPr lang="zh-CN" altLang="en-US" sz="2400" b="1" dirty="0">
                <a:solidFill>
                  <a:srgbClr val="203864"/>
                </a:solidFill>
                <a:latin typeface="微软雅黑" panose="020B0503020204020204" pitchFamily="34" charset="-122"/>
                <a:ea typeface="微软雅黑" panose="020B0503020204020204" pitchFamily="34" charset="-122"/>
              </a:rPr>
              <a:t>案例三：韩国</a:t>
            </a:r>
            <a:r>
              <a:rPr lang="en-US" altLang="zh-CN" sz="2400" b="1" dirty="0">
                <a:solidFill>
                  <a:srgbClr val="203864"/>
                </a:solidFill>
                <a:latin typeface="微软雅黑" panose="020B0503020204020204" pitchFamily="34" charset="-122"/>
                <a:ea typeface="微软雅黑" panose="020B0503020204020204" pitchFamily="34" charset="-122"/>
              </a:rPr>
              <a:t>“</a:t>
            </a:r>
            <a:r>
              <a:rPr lang="zh-CN" altLang="en-US" sz="2400" b="1" dirty="0">
                <a:solidFill>
                  <a:srgbClr val="203864"/>
                </a:solidFill>
                <a:latin typeface="微软雅黑" panose="020B0503020204020204" pitchFamily="34" charset="-122"/>
                <a:ea typeface="微软雅黑" panose="020B0503020204020204" pitchFamily="34" charset="-122"/>
              </a:rPr>
              <a:t>曹喜八</a:t>
            </a:r>
            <a:r>
              <a:rPr lang="en-US" altLang="zh-CN" sz="2400" b="1" dirty="0">
                <a:solidFill>
                  <a:srgbClr val="203864"/>
                </a:solidFill>
                <a:latin typeface="微软雅黑" panose="020B0503020204020204" pitchFamily="34" charset="-122"/>
                <a:ea typeface="微软雅黑" panose="020B0503020204020204" pitchFamily="34" charset="-122"/>
              </a:rPr>
              <a:t>”</a:t>
            </a:r>
            <a:r>
              <a:rPr lang="zh-CN" altLang="en-US" sz="2400" b="1" dirty="0">
                <a:solidFill>
                  <a:srgbClr val="203864"/>
                </a:solidFill>
                <a:latin typeface="微软雅黑" panose="020B0503020204020204" pitchFamily="34" charset="-122"/>
                <a:ea typeface="微软雅黑" panose="020B0503020204020204" pitchFamily="34" charset="-122"/>
              </a:rPr>
              <a:t>案</a:t>
            </a:r>
            <a:endParaRPr lang="zh-CN" altLang="en-US" sz="2400" b="1" dirty="0">
              <a:solidFill>
                <a:srgbClr val="203864"/>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线连接符 2"/>
          <p:cNvCxnSpPr/>
          <p:nvPr/>
        </p:nvCxnSpPr>
        <p:spPr>
          <a:xfrm>
            <a:off x="302419" y="976105"/>
            <a:ext cx="11587163" cy="0"/>
          </a:xfrm>
          <a:prstGeom prst="line">
            <a:avLst/>
          </a:prstGeom>
          <a:ln w="95250" cap="sq" cmpd="sng">
            <a:gradFill flip="none" rotWithShape="1">
              <a:gsLst>
                <a:gs pos="0">
                  <a:schemeClr val="accent1">
                    <a:lumMod val="0"/>
                    <a:lumOff val="100000"/>
                  </a:schemeClr>
                </a:gs>
                <a:gs pos="99000">
                  <a:schemeClr val="accent5">
                    <a:lumMod val="75000"/>
                  </a:schemeClr>
                </a:gs>
              </a:gsLst>
              <a:path path="circle">
                <a:fillToRect l="100000" t="100000"/>
              </a:path>
              <a:tileRect r="-100000" b="-100000"/>
            </a:gradFill>
            <a:round/>
          </a:ln>
        </p:spPr>
        <p:style>
          <a:lnRef idx="1">
            <a:schemeClr val="accent1"/>
          </a:lnRef>
          <a:fillRef idx="0">
            <a:schemeClr val="accent1"/>
          </a:fillRef>
          <a:effectRef idx="0">
            <a:schemeClr val="accent1"/>
          </a:effectRef>
          <a:fontRef idx="minor">
            <a:schemeClr val="tx1"/>
          </a:fontRef>
        </p:style>
      </p:cxnSp>
      <p:sp>
        <p:nvSpPr>
          <p:cNvPr id="6148" name="文本占位符 2"/>
          <p:cNvSpPr>
            <a:spLocks noGrp="1"/>
          </p:cNvSpPr>
          <p:nvPr/>
        </p:nvSpPr>
        <p:spPr>
          <a:xfrm>
            <a:off x="247650" y="426720"/>
            <a:ext cx="8572500" cy="496570"/>
          </a:xfrm>
          <a:prstGeom prst="rect">
            <a:avLst/>
          </a:prstGeom>
          <a:noFill/>
          <a:ln w="9525">
            <a:noFill/>
          </a:ln>
        </p:spPr>
        <p:txBody>
          <a:bodyPr anchor="t"/>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800" b="0" i="0" u="none" kern="1200" baseline="0">
                <a:solidFill>
                  <a:schemeClr val="tx1"/>
                </a:solidFill>
                <a:latin typeface="+mn-lt"/>
                <a:ea typeface="+mn-ea"/>
                <a:cs typeface="+mn-cs"/>
                <a:sym typeface="字魂59号-创粗黑" charset="-12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400" b="0" i="0" u="none" kern="1200" baseline="0">
                <a:solidFill>
                  <a:schemeClr val="tx1"/>
                </a:solidFill>
                <a:latin typeface="+mn-lt"/>
                <a:ea typeface="+mn-ea"/>
                <a:cs typeface="+mn-cs"/>
                <a:sym typeface="字魂59号-创粗黑" charset="-12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9pPr>
          </a:lstStyle>
          <a:p>
            <a:pPr marL="0" indent="0">
              <a:lnSpc>
                <a:spcPct val="70000"/>
              </a:lnSpc>
              <a:buNone/>
            </a:pPr>
            <a:r>
              <a:rPr kumimoji="1" lang="zh-CN" altLang="en-US" sz="2800" b="1" baseline="0" dirty="0">
                <a:solidFill>
                  <a:schemeClr val="tx1">
                    <a:lumMod val="75000"/>
                    <a:lumOff val="25000"/>
                  </a:schemeClr>
                </a:solidFill>
                <a:latin typeface="微软雅黑" panose="020B0503020204020204" pitchFamily="34" charset="-122"/>
                <a:ea typeface="微软雅黑" panose="020B0503020204020204" pitchFamily="34" charset="-122"/>
              </a:rPr>
              <a:t>一、《条例》出台背景和意义</a:t>
            </a:r>
            <a:endParaRPr kumimoji="1" lang="zh-CN" altLang="en-US" sz="2800" b="1" baseline="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8" name="Group 62"/>
          <p:cNvGrpSpPr/>
          <p:nvPr/>
        </p:nvGrpSpPr>
        <p:grpSpPr>
          <a:xfrm>
            <a:off x="563880" y="2113291"/>
            <a:ext cx="1878330" cy="4487537"/>
            <a:chOff x="2028098" y="2659154"/>
            <a:chExt cx="1384214" cy="1795679"/>
          </a:xfrm>
        </p:grpSpPr>
        <p:sp>
          <p:nvSpPr>
            <p:cNvPr id="35" name="íṡlîḑê"/>
            <p:cNvSpPr txBox="1"/>
            <p:nvPr/>
          </p:nvSpPr>
          <p:spPr>
            <a:xfrm>
              <a:off x="2028302" y="2659154"/>
              <a:ext cx="1222544" cy="231805"/>
            </a:xfrm>
            <a:prstGeom prst="rect">
              <a:avLst/>
            </a:prstGeom>
            <a:noFill/>
          </p:spPr>
          <p:txBody>
            <a:bodyPr wrap="square" lIns="91440" tIns="45720" rIns="91440" bIns="45720" rtlCol="0" anchor="ctr" anchorCtr="0">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sz="1800" b="1" i="0" u="none" strike="noStrike" kern="1200" cap="none" spc="0" normalizeH="0" baseline="0" noProof="0" dirty="0">
                  <a:ln>
                    <a:noFill/>
                  </a:ln>
                  <a:solidFill>
                    <a:srgbClr val="4F81BD">
                      <a:lumMod val="50000"/>
                    </a:srgbClr>
                  </a:solidFill>
                  <a:effectLst/>
                  <a:uLnTx/>
                  <a:uFillTx/>
                  <a:latin typeface="Arial" panose="020B0604020202020204" pitchFamily="34" charset="0"/>
                  <a:ea typeface="微软雅黑" panose="020B0503020204020204" pitchFamily="34" charset="-122"/>
                  <a:cs typeface="+mn-cs"/>
                </a:rPr>
                <a:t>美国</a:t>
              </a:r>
              <a:endParaRPr kumimoji="0" lang="zh-CN" sz="1800" b="1" i="0" u="none" strike="noStrike" kern="1200" cap="none" spc="0" normalizeH="0" baseline="0" noProof="0" dirty="0">
                <a:ln>
                  <a:noFill/>
                </a:ln>
                <a:solidFill>
                  <a:srgbClr val="4F81BD">
                    <a:lumMod val="50000"/>
                  </a:srgbClr>
                </a:solidFill>
                <a:effectLst/>
                <a:uLnTx/>
                <a:uFillTx/>
                <a:latin typeface="Arial" panose="020B0604020202020204" pitchFamily="34" charset="0"/>
                <a:ea typeface="微软雅黑" panose="020B0503020204020204" pitchFamily="34" charset="-122"/>
                <a:cs typeface="+mn-cs"/>
              </a:endParaRPr>
            </a:p>
          </p:txBody>
        </p:sp>
        <p:sp>
          <p:nvSpPr>
            <p:cNvPr id="36" name="iṩļîḑè"/>
            <p:cNvSpPr txBox="1"/>
            <p:nvPr/>
          </p:nvSpPr>
          <p:spPr>
            <a:xfrm>
              <a:off x="2028098" y="2856328"/>
              <a:ext cx="1384214" cy="1598505"/>
            </a:xfrm>
            <a:prstGeom prst="rect">
              <a:avLst/>
            </a:prstGeom>
            <a:noFill/>
          </p:spPr>
          <p:txBody>
            <a:bodyPr wrap="square" lIns="91440" tIns="45720" rIns="91440" bIns="45720" rtlCol="0" anchor="t" anchorCtr="0">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171450" indent="-171450" algn="just">
                <a:lnSpc>
                  <a:spcPts val="2500"/>
                </a:lnSpc>
                <a:spcAft>
                  <a:spcPts val="600"/>
                </a:spcAft>
                <a:buFont typeface="Wingdings" panose="05000000000000000000" pitchFamily="2" charset="2"/>
                <a:buChar char="ü"/>
                <a:defRPr/>
              </a:pPr>
              <a:r>
                <a:rPr kumimoji="0" lang="en-US" altLang="zh-CN" sz="1400" b="0" i="0" u="none" strike="noStrike" kern="1200" cap="none" spc="0" normalizeH="0" baseline="0" noProof="0" dirty="0">
                  <a:ln>
                    <a:noFill/>
                  </a:ln>
                  <a:solidFill>
                    <a:srgbClr val="000000"/>
                  </a:solidFill>
                  <a:effectLst/>
                  <a:uLnTx/>
                  <a:uFillTx/>
                  <a:latin typeface="楷体" panose="02010609060101010101" charset="-122"/>
                  <a:ea typeface="楷体" panose="02010609060101010101" charset="-122"/>
                  <a:cs typeface="楷体" panose="02010609060101010101" charset="-122"/>
                </a:rPr>
                <a:t>通过证券领域立法进行规制</a:t>
              </a:r>
              <a:r>
                <a:rPr kumimoji="0" lang="zh-CN" altLang="en-US" sz="1400" b="0" i="0" u="none" strike="noStrike" kern="1200" cap="none" spc="0" normalizeH="0" baseline="0" noProof="0" dirty="0">
                  <a:ln>
                    <a:noFill/>
                  </a:ln>
                  <a:solidFill>
                    <a:srgbClr val="000000"/>
                  </a:solidFill>
                  <a:effectLst/>
                  <a:uLnTx/>
                  <a:uFillTx/>
                  <a:latin typeface="楷体" panose="02010609060101010101" charset="-122"/>
                  <a:ea typeface="楷体" panose="02010609060101010101" charset="-122"/>
                  <a:cs typeface="楷体" panose="02010609060101010101" charset="-122"/>
                </a:rPr>
                <a:t>：</a:t>
              </a:r>
              <a:r>
                <a:rPr kumimoji="0" lang="en-US" altLang="zh-CN" sz="1400" b="0" i="0" u="none" strike="noStrike" kern="1200" cap="none" spc="0" normalizeH="0" baseline="0" noProof="0" dirty="0">
                  <a:ln>
                    <a:noFill/>
                  </a:ln>
                  <a:solidFill>
                    <a:srgbClr val="000000"/>
                  </a:solidFill>
                  <a:effectLst/>
                  <a:uLnTx/>
                  <a:uFillTx/>
                  <a:latin typeface="楷体" panose="02010609060101010101" charset="-122"/>
                  <a:ea typeface="楷体" panose="02010609060101010101" charset="-122"/>
                  <a:cs typeface="楷体" panose="02010609060101010101" charset="-122"/>
                </a:rPr>
                <a:t>《证券法》和《证券交易法》</a:t>
              </a:r>
              <a:endParaRPr kumimoji="0" lang="en-US" altLang="zh-CN" sz="1400" b="0" i="0" u="none" strike="noStrike" kern="1200" cap="none" spc="0" normalizeH="0" baseline="0" noProof="0" dirty="0">
                <a:ln>
                  <a:noFill/>
                </a:ln>
                <a:solidFill>
                  <a:srgbClr val="000000"/>
                </a:solidFill>
                <a:effectLst/>
                <a:uLnTx/>
                <a:uFillTx/>
                <a:latin typeface="楷体" panose="02010609060101010101" charset="-122"/>
                <a:ea typeface="楷体" panose="02010609060101010101" charset="-122"/>
                <a:cs typeface="楷体" panose="02010609060101010101" charset="-122"/>
              </a:endParaRPr>
            </a:p>
            <a:p>
              <a:pPr marL="171450" indent="-171450" algn="just">
                <a:lnSpc>
                  <a:spcPts val="2500"/>
                </a:lnSpc>
                <a:spcAft>
                  <a:spcPts val="600"/>
                </a:spcAft>
                <a:buFont typeface="Wingdings" panose="05000000000000000000" pitchFamily="2" charset="2"/>
                <a:buChar char="ü"/>
                <a:defRPr/>
              </a:pPr>
              <a:r>
                <a:rPr kumimoji="0" lang="en-US" altLang="zh-CN" sz="1400" b="0" i="0" u="none" strike="noStrike" kern="1200" cap="none" spc="0" normalizeH="0" baseline="0" noProof="0" dirty="0">
                  <a:ln>
                    <a:noFill/>
                  </a:ln>
                  <a:solidFill>
                    <a:srgbClr val="000000"/>
                  </a:solidFill>
                  <a:effectLst/>
                  <a:uLnTx/>
                  <a:uFillTx/>
                  <a:latin typeface="楷体" panose="02010609060101010101" charset="-122"/>
                  <a:ea typeface="楷体" panose="02010609060101010101" charset="-122"/>
                  <a:cs typeface="楷体" panose="02010609060101010101" charset="-122"/>
                </a:rPr>
                <a:t>证券交易委员会</a:t>
              </a:r>
              <a:r>
                <a:rPr kumimoji="0" lang="zh-CN" altLang="en-US" sz="1400" b="0" i="0" u="none" strike="noStrike" kern="1200" cap="none" spc="0" normalizeH="0" baseline="0" noProof="0" dirty="0">
                  <a:ln>
                    <a:noFill/>
                  </a:ln>
                  <a:solidFill>
                    <a:srgbClr val="000000"/>
                  </a:solidFill>
                  <a:effectLst/>
                  <a:uLnTx/>
                  <a:uFillTx/>
                  <a:latin typeface="楷体" panose="02010609060101010101" charset="-122"/>
                  <a:ea typeface="楷体" panose="02010609060101010101" charset="-122"/>
                  <a:cs typeface="楷体" panose="02010609060101010101" charset="-122"/>
                </a:rPr>
                <a:t>及</a:t>
              </a:r>
              <a:r>
                <a:rPr kumimoji="0" lang="en-US" altLang="zh-CN" sz="1400" b="0" i="0" u="none" strike="noStrike" kern="1200" cap="none" spc="0" normalizeH="0" baseline="0" noProof="0" dirty="0">
                  <a:ln>
                    <a:noFill/>
                  </a:ln>
                  <a:solidFill>
                    <a:srgbClr val="000000"/>
                  </a:solidFill>
                  <a:effectLst/>
                  <a:uLnTx/>
                  <a:uFillTx/>
                  <a:latin typeface="楷体" panose="02010609060101010101" charset="-122"/>
                  <a:ea typeface="楷体" panose="02010609060101010101" charset="-122"/>
                  <a:cs typeface="楷体" panose="02010609060101010101" charset="-122"/>
                </a:rPr>
                <a:t>多种类似FINRA的自律组织，</a:t>
              </a:r>
              <a:r>
                <a:rPr kumimoji="0" lang="zh-CN" altLang="en-US" sz="1400" b="0" i="0" u="none" strike="noStrike" kern="1200" cap="none" spc="0" normalizeH="0" baseline="0" noProof="0" dirty="0">
                  <a:ln>
                    <a:noFill/>
                  </a:ln>
                  <a:solidFill>
                    <a:srgbClr val="000000"/>
                  </a:solidFill>
                  <a:effectLst/>
                  <a:uLnTx/>
                  <a:uFillTx/>
                  <a:latin typeface="楷体" panose="02010609060101010101" charset="-122"/>
                  <a:ea typeface="楷体" panose="02010609060101010101" charset="-122"/>
                  <a:cs typeface="楷体" panose="02010609060101010101" charset="-122"/>
                </a:rPr>
                <a:t>形成</a:t>
              </a:r>
              <a:r>
                <a:rPr kumimoji="0" lang="en-US" altLang="zh-CN" sz="1400" b="0" i="0" u="none" strike="noStrike" kern="1200" cap="none" spc="0" normalizeH="0" baseline="0" noProof="0" dirty="0">
                  <a:ln>
                    <a:noFill/>
                  </a:ln>
                  <a:solidFill>
                    <a:srgbClr val="000000"/>
                  </a:solidFill>
                  <a:effectLst/>
                  <a:uLnTx/>
                  <a:uFillTx/>
                  <a:latin typeface="楷体" panose="02010609060101010101" charset="-122"/>
                  <a:ea typeface="楷体" panose="02010609060101010101" charset="-122"/>
                  <a:cs typeface="楷体" panose="02010609060101010101" charset="-122"/>
                </a:rPr>
                <a:t>官方组织</a:t>
              </a:r>
              <a:r>
                <a:rPr kumimoji="0" lang="zh-CN" altLang="en-US" sz="1400" b="0" i="0" u="none" strike="noStrike" kern="1200" cap="none" spc="0" normalizeH="0" baseline="0" noProof="0" dirty="0">
                  <a:ln>
                    <a:noFill/>
                  </a:ln>
                  <a:solidFill>
                    <a:srgbClr val="000000"/>
                  </a:solidFill>
                  <a:effectLst/>
                  <a:uLnTx/>
                  <a:uFillTx/>
                  <a:latin typeface="楷体" panose="02010609060101010101" charset="-122"/>
                  <a:ea typeface="楷体" panose="02010609060101010101" charset="-122"/>
                  <a:cs typeface="楷体" panose="02010609060101010101" charset="-122"/>
                </a:rPr>
                <a:t>与自律组织共同监管的</a:t>
              </a:r>
              <a:r>
                <a:rPr kumimoji="0" lang="en-US" altLang="zh-CN" sz="1400" b="0" i="0" u="none" strike="noStrike" kern="1200" cap="none" spc="0" normalizeH="0" baseline="0" noProof="0" dirty="0">
                  <a:ln>
                    <a:noFill/>
                  </a:ln>
                  <a:solidFill>
                    <a:srgbClr val="000000"/>
                  </a:solidFill>
                  <a:effectLst/>
                  <a:uLnTx/>
                  <a:uFillTx/>
                  <a:latin typeface="楷体" panose="02010609060101010101" charset="-122"/>
                  <a:ea typeface="楷体" panose="02010609060101010101" charset="-122"/>
                  <a:cs typeface="楷体" panose="02010609060101010101" charset="-122"/>
                </a:rPr>
                <a:t>金融监管体系。</a:t>
              </a:r>
              <a:endParaRPr kumimoji="0" lang="en-US" altLang="zh-CN" sz="1400" b="0" i="0" u="none" strike="noStrike" kern="1200" cap="none" spc="0" normalizeH="0" baseline="0" noProof="0" dirty="0">
                <a:ln>
                  <a:noFill/>
                </a:ln>
                <a:solidFill>
                  <a:srgbClr val="000000"/>
                </a:solidFill>
                <a:effectLst/>
                <a:uLnTx/>
                <a:uFillTx/>
                <a:latin typeface="楷体" panose="02010609060101010101" charset="-122"/>
                <a:ea typeface="楷体" panose="02010609060101010101" charset="-122"/>
                <a:cs typeface="楷体" panose="02010609060101010101" charset="-122"/>
              </a:endParaRPr>
            </a:p>
          </p:txBody>
        </p:sp>
      </p:grpSp>
      <p:cxnSp>
        <p:nvCxnSpPr>
          <p:cNvPr id="32" name="直接连接符 31"/>
          <p:cNvCxnSpPr/>
          <p:nvPr/>
        </p:nvCxnSpPr>
        <p:spPr>
          <a:xfrm>
            <a:off x="2415540" y="2456815"/>
            <a:ext cx="0" cy="3835400"/>
          </a:xfrm>
          <a:prstGeom prst="line">
            <a:avLst/>
          </a:prstGeom>
          <a:ln w="9525"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grpSp>
        <p:nvGrpSpPr>
          <p:cNvPr id="2" name="Group 62"/>
          <p:cNvGrpSpPr/>
          <p:nvPr/>
        </p:nvGrpSpPr>
        <p:grpSpPr>
          <a:xfrm>
            <a:off x="2366010" y="2040253"/>
            <a:ext cx="2363470" cy="4684397"/>
            <a:chOff x="1765929" y="2627388"/>
            <a:chExt cx="1518487" cy="2220196"/>
          </a:xfrm>
        </p:grpSpPr>
        <p:sp>
          <p:nvSpPr>
            <p:cNvPr id="7" name="íṡlîḑê"/>
            <p:cNvSpPr txBox="1"/>
            <p:nvPr/>
          </p:nvSpPr>
          <p:spPr>
            <a:xfrm>
              <a:off x="1913878" y="2627388"/>
              <a:ext cx="1222465" cy="322921"/>
            </a:xfrm>
            <a:prstGeom prst="rect">
              <a:avLst/>
            </a:prstGeom>
            <a:noFill/>
          </p:spPr>
          <p:txBody>
            <a:bodyPr wrap="square" lIns="91440" tIns="45720" rIns="91440" bIns="45720" rtlCol="0" anchor="ctr" anchorCtr="0">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sz="1800" b="1" i="0" u="none" strike="noStrike" kern="1200" cap="none" spc="0" normalizeH="0" baseline="0" noProof="0" dirty="0">
                  <a:ln>
                    <a:noFill/>
                  </a:ln>
                  <a:solidFill>
                    <a:srgbClr val="4F81BD">
                      <a:lumMod val="50000"/>
                    </a:srgbClr>
                  </a:solidFill>
                  <a:effectLst/>
                  <a:uLnTx/>
                  <a:uFillTx/>
                  <a:latin typeface="Arial" panose="020B0604020202020204" pitchFamily="34" charset="0"/>
                  <a:ea typeface="微软雅黑" panose="020B0503020204020204" pitchFamily="34" charset="-122"/>
                  <a:cs typeface="+mn-cs"/>
                </a:rPr>
                <a:t>英国</a:t>
              </a:r>
              <a:endParaRPr kumimoji="0" lang="zh-CN" sz="1800" b="1" i="0" u="none" strike="noStrike" kern="1200" cap="none" spc="0" normalizeH="0" baseline="0" noProof="0" dirty="0">
                <a:ln>
                  <a:noFill/>
                </a:ln>
                <a:solidFill>
                  <a:srgbClr val="4F81BD">
                    <a:lumMod val="50000"/>
                  </a:srgbClr>
                </a:solidFill>
                <a:effectLst/>
                <a:uLnTx/>
                <a:uFillTx/>
                <a:latin typeface="Arial" panose="020B0604020202020204" pitchFamily="34" charset="0"/>
                <a:ea typeface="微软雅黑" panose="020B0503020204020204" pitchFamily="34" charset="-122"/>
                <a:cs typeface="+mn-cs"/>
              </a:endParaRPr>
            </a:p>
          </p:txBody>
        </p:sp>
        <p:sp>
          <p:nvSpPr>
            <p:cNvPr id="8" name="iṩļîḑè"/>
            <p:cNvSpPr txBox="1"/>
            <p:nvPr/>
          </p:nvSpPr>
          <p:spPr>
            <a:xfrm>
              <a:off x="1765929" y="2920526"/>
              <a:ext cx="1518487" cy="1927058"/>
            </a:xfrm>
            <a:prstGeom prst="rect">
              <a:avLst/>
            </a:prstGeom>
            <a:noFill/>
          </p:spPr>
          <p:txBody>
            <a:bodyPr wrap="square" lIns="91440" tIns="45720" rIns="91440" bIns="45720" rtlCol="0" anchor="t" anchorCtr="0">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171450" indent="-171450" algn="just">
                <a:lnSpc>
                  <a:spcPts val="2000"/>
                </a:lnSpc>
                <a:spcAft>
                  <a:spcPts val="600"/>
                </a:spcAft>
                <a:buFont typeface="Wingdings" panose="05000000000000000000" pitchFamily="2" charset="2"/>
                <a:buChar char="ü"/>
                <a:defRPr/>
              </a:pPr>
              <a:r>
                <a:rPr kumimoji="0" lang="en-US" altLang="zh-CN" sz="1400" b="0" i="0" u="none" strike="noStrike" kern="1200" cap="none" spc="0" normalizeH="0" baseline="0" noProof="0" dirty="0">
                  <a:ln>
                    <a:noFill/>
                  </a:ln>
                  <a:solidFill>
                    <a:srgbClr val="000000"/>
                  </a:solidFill>
                  <a:effectLst/>
                  <a:uLnTx/>
                  <a:uFillTx/>
                  <a:latin typeface="楷体" panose="02010609060101010101" charset="-122"/>
                  <a:ea typeface="楷体" panose="02010609060101010101" charset="-122"/>
                  <a:cs typeface="楷体" panose="02010609060101010101" charset="-122"/>
                </a:rPr>
                <a:t>《金融服务与市场法案》《英格兰银行和金融服务法》《关于网络众筹和通过其他方式发行不易变现证券的监管规则》</a:t>
              </a:r>
              <a:r>
                <a:rPr kumimoji="0" lang="zh-CN" altLang="en-US" sz="1400" b="0" i="0" u="none" strike="noStrike" kern="1200" cap="none" spc="0" normalizeH="0" baseline="0" noProof="0" dirty="0">
                  <a:ln>
                    <a:noFill/>
                  </a:ln>
                  <a:solidFill>
                    <a:srgbClr val="CC0000"/>
                  </a:solidFill>
                  <a:effectLst/>
                  <a:uLnTx/>
                  <a:uFillTx/>
                  <a:latin typeface="楷体" panose="02010609060101010101" charset="-122"/>
                  <a:ea typeface="楷体" panose="02010609060101010101" charset="-122"/>
                  <a:cs typeface="楷体" panose="02010609060101010101" charset="-122"/>
                </a:rPr>
                <a:t>（全球首部针对P2P网络平台制定的监管法规）</a:t>
              </a:r>
              <a:endParaRPr kumimoji="0" lang="zh-CN" altLang="en-US" sz="1400" b="0" i="0" u="none" strike="noStrike" kern="1200" cap="none" spc="0" normalizeH="0" baseline="0" noProof="0" dirty="0">
                <a:ln>
                  <a:noFill/>
                </a:ln>
                <a:solidFill>
                  <a:srgbClr val="CC0000"/>
                </a:solidFill>
                <a:effectLst/>
                <a:uLnTx/>
                <a:uFillTx/>
                <a:latin typeface="楷体" panose="02010609060101010101" charset="-122"/>
                <a:ea typeface="楷体" panose="02010609060101010101" charset="-122"/>
                <a:cs typeface="楷体" panose="02010609060101010101" charset="-122"/>
              </a:endParaRPr>
            </a:p>
            <a:p>
              <a:pPr marL="171450" indent="-171450" algn="just">
                <a:lnSpc>
                  <a:spcPts val="2000"/>
                </a:lnSpc>
                <a:spcAft>
                  <a:spcPts val="600"/>
                </a:spcAft>
                <a:buFont typeface="Wingdings" panose="05000000000000000000" pitchFamily="2" charset="2"/>
                <a:buChar char="ü"/>
                <a:defRPr/>
              </a:pPr>
              <a:r>
                <a:rPr kumimoji="0" lang="zh-CN" altLang="en-US" sz="1400" b="0"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楷体" panose="02010609060101010101" charset="-122"/>
                </a:rPr>
                <a:t>英格兰银行下设金融政策委员会进行宏观审慎监管。另设金融行为监管局，负责监管各类金融机构的业务行为。</a:t>
              </a:r>
              <a:endParaRPr kumimoji="0" lang="zh-CN" altLang="en-US" sz="1400" b="0"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楷体" panose="02010609060101010101" charset="-122"/>
              </a:endParaRPr>
            </a:p>
          </p:txBody>
        </p:sp>
      </p:grpSp>
      <p:cxnSp>
        <p:nvCxnSpPr>
          <p:cNvPr id="9" name="直接连接符 8"/>
          <p:cNvCxnSpPr/>
          <p:nvPr/>
        </p:nvCxnSpPr>
        <p:spPr>
          <a:xfrm>
            <a:off x="4684395" y="2544445"/>
            <a:ext cx="0" cy="3747770"/>
          </a:xfrm>
          <a:prstGeom prst="line">
            <a:avLst/>
          </a:prstGeom>
          <a:ln w="9525"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983095" y="2595880"/>
            <a:ext cx="5715" cy="3759200"/>
          </a:xfrm>
          <a:prstGeom prst="line">
            <a:avLst/>
          </a:prstGeom>
          <a:ln w="9525"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9031605" y="2544445"/>
            <a:ext cx="6985" cy="3766185"/>
          </a:xfrm>
          <a:prstGeom prst="line">
            <a:avLst/>
          </a:prstGeom>
          <a:ln w="9525" cap="rnd">
            <a:solidFill>
              <a:schemeClr val="bg1">
                <a:lumMod val="65000"/>
              </a:schemeClr>
            </a:solidFill>
            <a:round/>
          </a:ln>
        </p:spPr>
        <p:style>
          <a:lnRef idx="1">
            <a:schemeClr val="accent1"/>
          </a:lnRef>
          <a:fillRef idx="0">
            <a:schemeClr val="accent1"/>
          </a:fillRef>
          <a:effectRef idx="0">
            <a:schemeClr val="accent1"/>
          </a:effectRef>
          <a:fontRef idx="minor">
            <a:schemeClr val="tx1"/>
          </a:fontRef>
        </p:style>
      </p:cxnSp>
      <p:grpSp>
        <p:nvGrpSpPr>
          <p:cNvPr id="12" name="Group 62"/>
          <p:cNvGrpSpPr/>
          <p:nvPr/>
        </p:nvGrpSpPr>
        <p:grpSpPr>
          <a:xfrm>
            <a:off x="4696460" y="2025015"/>
            <a:ext cx="2259329" cy="4699635"/>
            <a:chOff x="1804631" y="2612352"/>
            <a:chExt cx="1561149" cy="2161097"/>
          </a:xfrm>
        </p:grpSpPr>
        <p:sp>
          <p:nvSpPr>
            <p:cNvPr id="13" name="íṡlîḑê"/>
            <p:cNvSpPr txBox="1"/>
            <p:nvPr/>
          </p:nvSpPr>
          <p:spPr>
            <a:xfrm>
              <a:off x="2070649" y="2612352"/>
              <a:ext cx="1222465" cy="322921"/>
            </a:xfrm>
            <a:prstGeom prst="rect">
              <a:avLst/>
            </a:prstGeom>
            <a:noFill/>
          </p:spPr>
          <p:txBody>
            <a:bodyPr wrap="square" lIns="91440" tIns="45720" rIns="91440" bIns="45720" rtlCol="0" anchor="ctr" anchorCtr="0">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sz="1800" b="1" i="0" u="none" strike="noStrike" kern="1200" cap="none" spc="0" normalizeH="0" baseline="0" noProof="0" dirty="0">
                  <a:ln>
                    <a:noFill/>
                  </a:ln>
                  <a:solidFill>
                    <a:srgbClr val="4F81BD">
                      <a:lumMod val="50000"/>
                    </a:srgbClr>
                  </a:solidFill>
                  <a:effectLst/>
                  <a:uLnTx/>
                  <a:uFillTx/>
                  <a:latin typeface="Arial" panose="020B0604020202020204" pitchFamily="34" charset="0"/>
                  <a:ea typeface="微软雅黑" panose="020B0503020204020204" pitchFamily="34" charset="-122"/>
                  <a:cs typeface="+mn-cs"/>
                </a:rPr>
                <a:t>德国</a:t>
              </a:r>
              <a:endParaRPr kumimoji="0" lang="zh-CN" sz="1800" b="1" i="0" u="none" strike="noStrike" kern="1200" cap="none" spc="0" normalizeH="0" baseline="0" noProof="0" dirty="0">
                <a:ln>
                  <a:noFill/>
                </a:ln>
                <a:solidFill>
                  <a:srgbClr val="4F81BD">
                    <a:lumMod val="50000"/>
                  </a:srgbClr>
                </a:solidFill>
                <a:effectLst/>
                <a:uLnTx/>
                <a:uFillTx/>
                <a:latin typeface="Arial" panose="020B0604020202020204" pitchFamily="34" charset="0"/>
                <a:ea typeface="微软雅黑" panose="020B0503020204020204" pitchFamily="34" charset="-122"/>
                <a:cs typeface="+mn-cs"/>
              </a:endParaRPr>
            </a:p>
          </p:txBody>
        </p:sp>
        <p:sp>
          <p:nvSpPr>
            <p:cNvPr id="15" name="iṩļîḑè"/>
            <p:cNvSpPr txBox="1"/>
            <p:nvPr/>
          </p:nvSpPr>
          <p:spPr>
            <a:xfrm>
              <a:off x="1804631" y="2906397"/>
              <a:ext cx="1561149" cy="1867052"/>
            </a:xfrm>
            <a:prstGeom prst="rect">
              <a:avLst/>
            </a:prstGeom>
            <a:noFill/>
          </p:spPr>
          <p:txBody>
            <a:bodyPr wrap="square" lIns="91440" tIns="45720" rIns="91440" bIns="45720" rtlCol="0" anchor="t" anchorCtr="0">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171450" indent="-171450" algn="just">
                <a:lnSpc>
                  <a:spcPts val="2000"/>
                </a:lnSpc>
                <a:spcAft>
                  <a:spcPts val="600"/>
                </a:spcAft>
                <a:buFont typeface="Wingdings" panose="05000000000000000000" pitchFamily="2" charset="2"/>
                <a:buChar char="ü"/>
                <a:defRPr/>
              </a:pPr>
              <a:r>
                <a:rPr kumimoji="0" lang="en-US" altLang="zh-CN" sz="1400" b="0" i="0" u="none" strike="noStrike" kern="1200" cap="none" spc="0" normalizeH="0" baseline="0" noProof="0" dirty="0">
                  <a:ln>
                    <a:noFill/>
                  </a:ln>
                  <a:solidFill>
                    <a:srgbClr val="000000"/>
                  </a:solidFill>
                  <a:effectLst/>
                  <a:uLnTx/>
                  <a:uFillTx/>
                  <a:latin typeface="楷体" panose="02010609060101010101" charset="-122"/>
                  <a:ea typeface="楷体" panose="02010609060101010101" charset="-122"/>
                  <a:cs typeface="+mn-cs"/>
                </a:rPr>
                <a:t>立法较为完备，《德国联邦银行法》、《信贷法》、《抵押银行法》、《证券法》等</a:t>
              </a:r>
              <a:r>
                <a:rPr kumimoji="0" lang="zh-CN" altLang="en-US" sz="1400" b="0" i="0" u="none" strike="noStrike" kern="1200" cap="none" spc="0" normalizeH="0" baseline="0" noProof="0" dirty="0">
                  <a:ln>
                    <a:noFill/>
                  </a:ln>
                  <a:solidFill>
                    <a:srgbClr val="000000"/>
                  </a:solidFill>
                  <a:effectLst/>
                  <a:uLnTx/>
                  <a:uFillTx/>
                  <a:latin typeface="楷体" panose="02010609060101010101" charset="-122"/>
                  <a:ea typeface="楷体" panose="02010609060101010101" charset="-122"/>
                  <a:cs typeface="+mn-cs"/>
                </a:rPr>
                <a:t>。</a:t>
              </a:r>
              <a:endParaRPr kumimoji="0" lang="zh-CN" altLang="en-US" sz="1400" b="0" i="0" u="none" strike="noStrike" kern="1200" cap="none" spc="0" normalizeH="0" baseline="0" noProof="0" dirty="0">
                <a:ln>
                  <a:noFill/>
                </a:ln>
                <a:solidFill>
                  <a:srgbClr val="000000"/>
                </a:solidFill>
                <a:effectLst/>
                <a:uLnTx/>
                <a:uFillTx/>
                <a:latin typeface="楷体" panose="02010609060101010101" charset="-122"/>
                <a:ea typeface="楷体" panose="02010609060101010101" charset="-122"/>
                <a:cs typeface="+mn-cs"/>
              </a:endParaRPr>
            </a:p>
            <a:p>
              <a:pPr marL="171450" indent="-171450" algn="just">
                <a:lnSpc>
                  <a:spcPts val="2000"/>
                </a:lnSpc>
                <a:spcAft>
                  <a:spcPts val="600"/>
                </a:spcAft>
                <a:buFont typeface="Wingdings" panose="05000000000000000000" pitchFamily="2" charset="2"/>
                <a:buChar char="ü"/>
                <a:defRPr/>
              </a:pPr>
              <a:r>
                <a:rPr kumimoji="0" lang="en-US" altLang="zh-CN" sz="1400" b="0" i="0" u="none" strike="noStrike" kern="1200" cap="none" spc="0" normalizeH="0" baseline="0" noProof="0" dirty="0">
                  <a:ln>
                    <a:noFill/>
                  </a:ln>
                  <a:solidFill>
                    <a:srgbClr val="000000"/>
                  </a:solidFill>
                  <a:effectLst/>
                  <a:uLnTx/>
                  <a:uFillTx/>
                  <a:latin typeface="楷体" panose="02010609060101010101" charset="-122"/>
                  <a:ea typeface="楷体" panose="02010609060101010101" charset="-122"/>
                  <a:cs typeface="+mn-cs"/>
                </a:rPr>
                <a:t>德国法律规定，进入股市交易的自然人和法人，其真实身份和财产状况必须在监管部门登记注册</a:t>
              </a:r>
              <a:r>
                <a:rPr kumimoji="0" lang="zh-CN" altLang="en-US" sz="1400" b="0" i="0" u="none" strike="noStrike" kern="1200" cap="none" spc="0" normalizeH="0" baseline="0" noProof="0" dirty="0">
                  <a:ln>
                    <a:noFill/>
                  </a:ln>
                  <a:solidFill>
                    <a:srgbClr val="000000"/>
                  </a:solidFill>
                  <a:effectLst/>
                  <a:uLnTx/>
                  <a:uFillTx/>
                  <a:latin typeface="楷体" panose="02010609060101010101" charset="-122"/>
                  <a:ea typeface="楷体" panose="02010609060101010101" charset="-122"/>
                  <a:cs typeface="+mn-cs"/>
                </a:rPr>
                <a:t>，</a:t>
              </a:r>
              <a:r>
                <a:rPr kumimoji="0" lang="en-US" altLang="zh-CN" sz="1400" b="0" i="0" u="none" strike="noStrike" kern="1200" cap="none" spc="0" normalizeH="0" baseline="0" noProof="0" dirty="0">
                  <a:ln>
                    <a:noFill/>
                  </a:ln>
                  <a:solidFill>
                    <a:srgbClr val="000000"/>
                  </a:solidFill>
                  <a:effectLst/>
                  <a:uLnTx/>
                  <a:uFillTx/>
                  <a:latin typeface="楷体" panose="02010609060101010101" charset="-122"/>
                  <a:ea typeface="楷体" panose="02010609060101010101" charset="-122"/>
                  <a:cs typeface="+mn-cs"/>
                </a:rPr>
                <a:t>发现异常，立刻查处</a:t>
              </a:r>
              <a:r>
                <a:rPr kumimoji="0" lang="zh-CN" altLang="en-US" sz="1400" b="0" i="0" u="none" strike="noStrike" kern="1200" cap="none" spc="0" normalizeH="0" baseline="0" noProof="0" dirty="0">
                  <a:ln>
                    <a:noFill/>
                  </a:ln>
                  <a:solidFill>
                    <a:srgbClr val="000000"/>
                  </a:solidFill>
                  <a:effectLst/>
                  <a:uLnTx/>
                  <a:uFillTx/>
                  <a:latin typeface="楷体" panose="02010609060101010101" charset="-122"/>
                  <a:ea typeface="楷体" panose="02010609060101010101" charset="-122"/>
                  <a:cs typeface="+mn-cs"/>
                </a:rPr>
                <a:t>。</a:t>
              </a:r>
              <a:r>
                <a:rPr kumimoji="0" lang="en-US" altLang="zh-CN" sz="1400" b="0" i="0" u="none" strike="noStrike" kern="1200" cap="none" spc="0" normalizeH="0" baseline="0" noProof="0" dirty="0">
                  <a:ln>
                    <a:noFill/>
                  </a:ln>
                  <a:solidFill>
                    <a:srgbClr val="000000"/>
                  </a:solidFill>
                  <a:effectLst/>
                  <a:uLnTx/>
                  <a:uFillTx/>
                  <a:latin typeface="楷体" panose="02010609060101010101" charset="-122"/>
                  <a:ea typeface="楷体" panose="02010609060101010101" charset="-122"/>
                  <a:cs typeface="+mn-cs"/>
                </a:rPr>
                <a:t>实行内幕交易和操纵股市者会受到法律的严厉惩处。</a:t>
              </a:r>
              <a:endParaRPr kumimoji="0" lang="en-US" altLang="zh-CN" sz="1400" b="0" i="0" u="none" strike="noStrike" kern="1200" cap="none" spc="0" normalizeH="0" baseline="0" noProof="0" dirty="0">
                <a:ln>
                  <a:noFill/>
                </a:ln>
                <a:solidFill>
                  <a:srgbClr val="000000"/>
                </a:solidFill>
                <a:effectLst/>
                <a:uLnTx/>
                <a:uFillTx/>
                <a:latin typeface="楷体" panose="02010609060101010101" charset="-122"/>
                <a:ea typeface="楷体" panose="02010609060101010101" charset="-122"/>
                <a:cs typeface="+mn-cs"/>
              </a:endParaRPr>
            </a:p>
          </p:txBody>
        </p:sp>
      </p:grpSp>
      <p:grpSp>
        <p:nvGrpSpPr>
          <p:cNvPr id="16" name="Group 62"/>
          <p:cNvGrpSpPr/>
          <p:nvPr/>
        </p:nvGrpSpPr>
        <p:grpSpPr>
          <a:xfrm>
            <a:off x="6953250" y="2013580"/>
            <a:ext cx="2078355" cy="4455797"/>
            <a:chOff x="1845107" y="2651621"/>
            <a:chExt cx="1411123" cy="1976037"/>
          </a:xfrm>
        </p:grpSpPr>
        <p:sp>
          <p:nvSpPr>
            <p:cNvPr id="17" name="íṡlîḑê"/>
            <p:cNvSpPr txBox="1"/>
            <p:nvPr/>
          </p:nvSpPr>
          <p:spPr>
            <a:xfrm>
              <a:off x="1999907" y="2651621"/>
              <a:ext cx="1222465" cy="322921"/>
            </a:xfrm>
            <a:prstGeom prst="rect">
              <a:avLst/>
            </a:prstGeom>
            <a:noFill/>
          </p:spPr>
          <p:txBody>
            <a:bodyPr wrap="square" lIns="91440" tIns="45720" rIns="91440" bIns="45720" rtlCol="0" anchor="ctr" anchorCtr="0">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sz="1800" b="1" i="0" u="none" strike="noStrike" kern="1200" cap="none" spc="0" normalizeH="0" baseline="0" noProof="0" dirty="0">
                  <a:ln>
                    <a:noFill/>
                  </a:ln>
                  <a:solidFill>
                    <a:srgbClr val="4F81BD">
                      <a:lumMod val="50000"/>
                    </a:srgbClr>
                  </a:solidFill>
                  <a:effectLst/>
                  <a:uLnTx/>
                  <a:uFillTx/>
                  <a:latin typeface="Arial" panose="020B0604020202020204" pitchFamily="34" charset="0"/>
                  <a:ea typeface="微软雅黑" panose="020B0503020204020204" pitchFamily="34" charset="-122"/>
                  <a:cs typeface="+mn-cs"/>
                </a:rPr>
                <a:t>日本</a:t>
              </a:r>
              <a:endParaRPr kumimoji="0" lang="zh-CN" sz="1800" b="1" i="0" u="none" strike="noStrike" kern="1200" cap="none" spc="0" normalizeH="0" baseline="0" noProof="0" dirty="0">
                <a:ln>
                  <a:noFill/>
                </a:ln>
                <a:solidFill>
                  <a:srgbClr val="4F81BD">
                    <a:lumMod val="50000"/>
                  </a:srgbClr>
                </a:solidFill>
                <a:effectLst/>
                <a:uLnTx/>
                <a:uFillTx/>
                <a:latin typeface="Arial" panose="020B0604020202020204" pitchFamily="34" charset="0"/>
                <a:ea typeface="微软雅黑" panose="020B0503020204020204" pitchFamily="34" charset="-122"/>
                <a:cs typeface="+mn-cs"/>
              </a:endParaRPr>
            </a:p>
          </p:txBody>
        </p:sp>
        <p:sp>
          <p:nvSpPr>
            <p:cNvPr id="18" name="iṩļîḑè"/>
            <p:cNvSpPr txBox="1"/>
            <p:nvPr/>
          </p:nvSpPr>
          <p:spPr>
            <a:xfrm>
              <a:off x="1845107" y="2935763"/>
              <a:ext cx="1411123" cy="1691895"/>
            </a:xfrm>
            <a:prstGeom prst="rect">
              <a:avLst/>
            </a:prstGeom>
            <a:noFill/>
          </p:spPr>
          <p:txBody>
            <a:bodyPr wrap="square" lIns="91440" tIns="45720" rIns="91440" bIns="45720" rtlCol="0" anchor="t" anchorCtr="0">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171450" indent="-171450" algn="just">
                <a:lnSpc>
                  <a:spcPts val="2080"/>
                </a:lnSpc>
                <a:spcAft>
                  <a:spcPts val="600"/>
                </a:spcAft>
                <a:buFont typeface="Wingdings" panose="05000000000000000000" pitchFamily="2" charset="2"/>
                <a:buChar char="ü"/>
                <a:defRPr/>
              </a:pPr>
              <a:r>
                <a:rPr kumimoji="0" lang="en-US" altLang="zh-CN" sz="1400" b="0" i="0" u="none" strike="noStrike" kern="1200" cap="none" spc="0" normalizeH="0" baseline="0" noProof="0" dirty="0">
                  <a:ln>
                    <a:noFill/>
                  </a:ln>
                  <a:solidFill>
                    <a:srgbClr val="000000"/>
                  </a:solidFill>
                  <a:effectLst/>
                  <a:uLnTx/>
                  <a:uFillTx/>
                  <a:latin typeface="楷体" panose="02010609060101010101" charset="-122"/>
                  <a:ea typeface="楷体" panose="02010609060101010101" charset="-122"/>
                  <a:cs typeface="+mn-cs"/>
                </a:rPr>
                <a:t>日本主要通过《出资法》《金融商品交易法》构建了防范和打击非法集资活动的系统性法律制度。</a:t>
              </a:r>
              <a:endParaRPr kumimoji="0" lang="en-US" altLang="zh-CN" sz="1400" b="0" i="0" u="none" strike="noStrike" kern="1200" cap="none" spc="0" normalizeH="0" baseline="0" noProof="0" dirty="0">
                <a:ln>
                  <a:noFill/>
                </a:ln>
                <a:solidFill>
                  <a:srgbClr val="000000"/>
                </a:solidFill>
                <a:effectLst/>
                <a:uLnTx/>
                <a:uFillTx/>
                <a:latin typeface="楷体" panose="02010609060101010101" charset="-122"/>
                <a:ea typeface="楷体" panose="02010609060101010101" charset="-122"/>
                <a:cs typeface="+mn-cs"/>
              </a:endParaRPr>
            </a:p>
            <a:p>
              <a:pPr marL="171450" indent="-171450" algn="just">
                <a:lnSpc>
                  <a:spcPts val="2080"/>
                </a:lnSpc>
                <a:spcAft>
                  <a:spcPts val="600"/>
                </a:spcAft>
                <a:buFont typeface="Wingdings" panose="05000000000000000000" pitchFamily="2" charset="2"/>
                <a:buChar char="ü"/>
                <a:defRPr/>
              </a:pPr>
              <a:r>
                <a:rPr kumimoji="0" lang="en-US" altLang="zh-CN" sz="1400" b="0" i="0" u="none" strike="noStrike" kern="1200" cap="none" spc="0" normalizeH="0" baseline="0" noProof="0" dirty="0">
                  <a:ln>
                    <a:noFill/>
                  </a:ln>
                  <a:solidFill>
                    <a:srgbClr val="000000"/>
                  </a:solidFill>
                  <a:effectLst/>
                  <a:uLnTx/>
                  <a:uFillTx/>
                  <a:latin typeface="楷体" panose="02010609060101010101" charset="-122"/>
                  <a:ea typeface="楷体" panose="02010609060101010101" charset="-122"/>
                  <a:cs typeface="+mn-cs"/>
                </a:rPr>
                <a:t>在日本，所有非法集资行为（包括违反《出资法》的行为和庞氏骗局类诈骗活动）都由司法机关进行打击。日本金融厅收到线索后进行移送。</a:t>
              </a:r>
              <a:endParaRPr kumimoji="0" lang="en-US" altLang="zh-CN" sz="1400" b="0" i="0" u="none" strike="noStrike" kern="1200" cap="none" spc="0" normalizeH="0" baseline="0" noProof="0" dirty="0">
                <a:ln>
                  <a:noFill/>
                </a:ln>
                <a:solidFill>
                  <a:srgbClr val="000000"/>
                </a:solidFill>
                <a:effectLst/>
                <a:uLnTx/>
                <a:uFillTx/>
                <a:latin typeface="楷体" panose="02010609060101010101" charset="-122"/>
                <a:ea typeface="楷体" panose="02010609060101010101" charset="-122"/>
                <a:cs typeface="+mn-cs"/>
              </a:endParaRPr>
            </a:p>
          </p:txBody>
        </p:sp>
      </p:grpSp>
      <p:grpSp>
        <p:nvGrpSpPr>
          <p:cNvPr id="19" name="Group 62"/>
          <p:cNvGrpSpPr/>
          <p:nvPr/>
        </p:nvGrpSpPr>
        <p:grpSpPr>
          <a:xfrm>
            <a:off x="9005568" y="2004704"/>
            <a:ext cx="2314575" cy="4698996"/>
            <a:chOff x="1873542" y="2640457"/>
            <a:chExt cx="1564609" cy="2012398"/>
          </a:xfrm>
        </p:grpSpPr>
        <p:sp>
          <p:nvSpPr>
            <p:cNvPr id="20" name="íṡlîḑê"/>
            <p:cNvSpPr txBox="1"/>
            <p:nvPr/>
          </p:nvSpPr>
          <p:spPr>
            <a:xfrm>
              <a:off x="2097756" y="2640457"/>
              <a:ext cx="1222465" cy="322921"/>
            </a:xfrm>
            <a:prstGeom prst="rect">
              <a:avLst/>
            </a:prstGeom>
            <a:noFill/>
          </p:spPr>
          <p:txBody>
            <a:bodyPr wrap="square" lIns="91440" tIns="45720" rIns="91440" bIns="45720" rtlCol="0" anchor="ctr" anchorCtr="0">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sz="1800" b="1" i="0" u="none" strike="noStrike" kern="1200" cap="none" spc="0" normalizeH="0" baseline="0" noProof="0" dirty="0">
                  <a:ln>
                    <a:noFill/>
                  </a:ln>
                  <a:solidFill>
                    <a:srgbClr val="4F81BD">
                      <a:lumMod val="50000"/>
                    </a:srgbClr>
                  </a:solidFill>
                  <a:effectLst/>
                  <a:uLnTx/>
                  <a:uFillTx/>
                  <a:latin typeface="Arial" panose="020B0604020202020204" pitchFamily="34" charset="0"/>
                  <a:ea typeface="微软雅黑" panose="020B0503020204020204" pitchFamily="34" charset="-122"/>
                  <a:cs typeface="+mn-cs"/>
                </a:rPr>
                <a:t>韩国</a:t>
              </a:r>
              <a:endParaRPr kumimoji="0" lang="zh-CN" sz="1800" b="1" i="0" u="none" strike="noStrike" kern="1200" cap="none" spc="0" normalizeH="0" baseline="0" noProof="0" dirty="0">
                <a:ln>
                  <a:noFill/>
                </a:ln>
                <a:solidFill>
                  <a:srgbClr val="4F81BD">
                    <a:lumMod val="50000"/>
                  </a:srgbClr>
                </a:solidFill>
                <a:effectLst/>
                <a:uLnTx/>
                <a:uFillTx/>
                <a:latin typeface="Arial" panose="020B0604020202020204" pitchFamily="34" charset="0"/>
                <a:ea typeface="微软雅黑" panose="020B0503020204020204" pitchFamily="34" charset="-122"/>
                <a:cs typeface="+mn-cs"/>
              </a:endParaRPr>
            </a:p>
          </p:txBody>
        </p:sp>
        <p:sp>
          <p:nvSpPr>
            <p:cNvPr id="21" name="iṩļîḑè"/>
            <p:cNvSpPr txBox="1"/>
            <p:nvPr/>
          </p:nvSpPr>
          <p:spPr>
            <a:xfrm>
              <a:off x="1873542" y="2921376"/>
              <a:ext cx="1564609" cy="1731479"/>
            </a:xfrm>
            <a:prstGeom prst="rect">
              <a:avLst/>
            </a:prstGeom>
            <a:noFill/>
          </p:spPr>
          <p:txBody>
            <a:bodyPr wrap="square" lIns="91440" tIns="45720" rIns="91440" bIns="45720" rtlCol="0" anchor="t" anchorCtr="0">
              <a:no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171450" indent="-171450" algn="just">
                <a:lnSpc>
                  <a:spcPts val="2100"/>
                </a:lnSpc>
                <a:spcAft>
                  <a:spcPts val="600"/>
                </a:spcAft>
                <a:buFont typeface="Wingdings" panose="05000000000000000000" pitchFamily="2" charset="2"/>
                <a:buChar char="ü"/>
                <a:defRPr/>
              </a:pPr>
              <a:r>
                <a:rPr kumimoji="0" lang="en-US" altLang="zh-CN" sz="1400" b="0" i="0" u="none" strike="noStrike" kern="1200" cap="none" spc="0" normalizeH="0" baseline="0" noProof="0" dirty="0">
                  <a:ln>
                    <a:noFill/>
                  </a:ln>
                  <a:solidFill>
                    <a:srgbClr val="000000"/>
                  </a:solidFill>
                  <a:effectLst/>
                  <a:uLnTx/>
                  <a:uFillTx/>
                  <a:latin typeface="楷体" panose="02010609060101010101" charset="-122"/>
                  <a:ea typeface="楷体" panose="02010609060101010101" charset="-122"/>
                  <a:cs typeface="+mn-cs"/>
                </a:rPr>
                <a:t>《类似受信行为规制法》，对类似受信行为界定标准、法律责任等进行明确规定，构成犯罪的，由《刑法》按照诈骗罪进行定罪处罚。</a:t>
              </a:r>
              <a:endParaRPr kumimoji="0" lang="en-US" altLang="zh-CN" sz="1400" b="0" i="0" u="none" strike="noStrike" kern="1200" cap="none" spc="0" normalizeH="0" baseline="0" noProof="0" dirty="0">
                <a:ln>
                  <a:noFill/>
                </a:ln>
                <a:solidFill>
                  <a:srgbClr val="000000"/>
                </a:solidFill>
                <a:effectLst/>
                <a:uLnTx/>
                <a:uFillTx/>
                <a:latin typeface="楷体" panose="02010609060101010101" charset="-122"/>
                <a:ea typeface="楷体" panose="02010609060101010101" charset="-122"/>
                <a:cs typeface="+mn-cs"/>
              </a:endParaRPr>
            </a:p>
            <a:p>
              <a:pPr marL="171450" indent="-171450" algn="just">
                <a:lnSpc>
                  <a:spcPts val="2100"/>
                </a:lnSpc>
                <a:spcAft>
                  <a:spcPts val="600"/>
                </a:spcAft>
                <a:buFont typeface="Wingdings" panose="05000000000000000000" pitchFamily="2" charset="2"/>
                <a:buChar char="ü"/>
                <a:defRPr/>
              </a:pPr>
              <a:r>
                <a:rPr kumimoji="0" lang="en-US" altLang="zh-CN" sz="1400" b="0" i="0" u="none" strike="noStrike" kern="1200" cap="none" spc="0" normalizeH="0" baseline="0" noProof="0" dirty="0">
                  <a:ln>
                    <a:noFill/>
                  </a:ln>
                  <a:solidFill>
                    <a:srgbClr val="000000"/>
                  </a:solidFill>
                  <a:effectLst/>
                  <a:uLnTx/>
                  <a:uFillTx/>
                  <a:latin typeface="楷体" panose="02010609060101010101" charset="-122"/>
                  <a:ea typeface="楷体" panose="02010609060101010101" charset="-122"/>
                  <a:cs typeface="+mn-cs"/>
                </a:rPr>
                <a:t>主要依靠司法机关进行打击，韩国金融监督院负责接受举报、线索初步核查和移送工作，金融委员会负责制定相关法律政策，并指导和督促金融监督院工作的开展。</a:t>
              </a:r>
              <a:endParaRPr kumimoji="0" lang="en-US" altLang="zh-CN" sz="1400" b="0" i="0" u="none" strike="noStrike" kern="1200" cap="none" spc="0" normalizeH="0" baseline="0" noProof="0" dirty="0">
                <a:ln>
                  <a:noFill/>
                </a:ln>
                <a:solidFill>
                  <a:srgbClr val="000000"/>
                </a:solidFill>
                <a:effectLst/>
                <a:uLnTx/>
                <a:uFillTx/>
                <a:latin typeface="楷体" panose="02010609060101010101" charset="-122"/>
                <a:ea typeface="楷体" panose="02010609060101010101" charset="-122"/>
                <a:cs typeface="+mn-cs"/>
              </a:endParaRPr>
            </a:p>
          </p:txBody>
        </p:sp>
      </p:grpSp>
      <p:sp>
        <p:nvSpPr>
          <p:cNvPr id="14" name="矩形: 圆角 12"/>
          <p:cNvSpPr/>
          <p:nvPr/>
        </p:nvSpPr>
        <p:spPr>
          <a:xfrm>
            <a:off x="644525" y="1185545"/>
            <a:ext cx="10511790" cy="727075"/>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b="1"/>
          </a:p>
        </p:txBody>
      </p:sp>
      <p:sp>
        <p:nvSpPr>
          <p:cNvPr id="22" name="矩形 21"/>
          <p:cNvSpPr/>
          <p:nvPr/>
        </p:nvSpPr>
        <p:spPr>
          <a:xfrm>
            <a:off x="2242820" y="1244600"/>
            <a:ext cx="9044305" cy="534035"/>
          </a:xfrm>
          <a:prstGeom prst="rect">
            <a:avLst/>
          </a:prstGeom>
          <a:ln>
            <a:noFill/>
          </a:ln>
        </p:spPr>
        <p:txBody>
          <a:bodyPr wrap="square">
            <a:spAutoFit/>
            <a:scene3d>
              <a:camera prst="orthographicFront"/>
              <a:lightRig rig="threePt" dir="t"/>
            </a:scene3d>
            <a:sp3d contourW="12700"/>
          </a:bodyPr>
          <a:p>
            <a:pPr algn="l">
              <a:lnSpc>
                <a:spcPct val="120000"/>
              </a:lnSpc>
            </a:pPr>
            <a:r>
              <a:rPr lang="zh-CN" altLang="en-US" sz="2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微软雅黑" panose="020B0503020204020204" pitchFamily="34" charset="-122"/>
              </a:rPr>
              <a:t>四是世界各国对非法集资均严管严惩。</a:t>
            </a:r>
            <a:endParaRPr lang="zh-CN" altLang="en-US" sz="2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23" name="文本框 22"/>
          <p:cNvSpPr txBox="1"/>
          <p:nvPr/>
        </p:nvSpPr>
        <p:spPr>
          <a:xfrm>
            <a:off x="755015" y="1299210"/>
            <a:ext cx="1415415" cy="460375"/>
          </a:xfrm>
          <a:prstGeom prst="rect">
            <a:avLst/>
          </a:prstGeom>
          <a:solidFill>
            <a:schemeClr val="accent1">
              <a:lumMod val="75000"/>
            </a:schemeClr>
          </a:solidFill>
          <a:ln>
            <a:noFill/>
          </a:ln>
        </p:spPr>
        <p:txBody>
          <a:bodyPr wrap="square" rtlCol="0">
            <a:spAutoFit/>
          </a:bodyPr>
          <a:p>
            <a:r>
              <a:rPr lang="zh-CN" altLang="en-US" sz="2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mn-ea"/>
              </a:rPr>
              <a:t>出台背景</a:t>
            </a:r>
            <a:endParaRPr lang="zh-CN" altLang="en-US" sz="2400"/>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线连接符 2"/>
          <p:cNvCxnSpPr/>
          <p:nvPr/>
        </p:nvCxnSpPr>
        <p:spPr>
          <a:xfrm>
            <a:off x="302419" y="976105"/>
            <a:ext cx="11587163" cy="0"/>
          </a:xfrm>
          <a:prstGeom prst="line">
            <a:avLst/>
          </a:prstGeom>
          <a:ln w="95250" cap="sq" cmpd="sng">
            <a:gradFill flip="none" rotWithShape="1">
              <a:gsLst>
                <a:gs pos="0">
                  <a:schemeClr val="accent1">
                    <a:lumMod val="0"/>
                    <a:lumOff val="100000"/>
                  </a:schemeClr>
                </a:gs>
                <a:gs pos="99000">
                  <a:schemeClr val="accent5">
                    <a:lumMod val="75000"/>
                  </a:schemeClr>
                </a:gs>
              </a:gsLst>
              <a:path path="circle">
                <a:fillToRect l="100000" t="100000"/>
              </a:path>
              <a:tileRect r="-100000" b="-100000"/>
            </a:gradFill>
            <a:round/>
          </a:ln>
        </p:spPr>
        <p:style>
          <a:lnRef idx="1">
            <a:schemeClr val="accent1"/>
          </a:lnRef>
          <a:fillRef idx="0">
            <a:schemeClr val="accent1"/>
          </a:fillRef>
          <a:effectRef idx="0">
            <a:schemeClr val="accent1"/>
          </a:effectRef>
          <a:fontRef idx="minor">
            <a:schemeClr val="tx1"/>
          </a:fontRef>
        </p:style>
      </p:cxnSp>
      <p:sp>
        <p:nvSpPr>
          <p:cNvPr id="6148" name="文本占位符 2"/>
          <p:cNvSpPr>
            <a:spLocks noGrp="1"/>
          </p:cNvSpPr>
          <p:nvPr/>
        </p:nvSpPr>
        <p:spPr>
          <a:xfrm>
            <a:off x="283210" y="426720"/>
            <a:ext cx="8572500" cy="496570"/>
          </a:xfrm>
          <a:prstGeom prst="rect">
            <a:avLst/>
          </a:prstGeom>
          <a:noFill/>
          <a:ln w="9525">
            <a:noFill/>
          </a:ln>
        </p:spPr>
        <p:txBody>
          <a:bodyPr anchor="t"/>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800" b="0" i="0" u="none" kern="1200" baseline="0">
                <a:solidFill>
                  <a:schemeClr val="tx1"/>
                </a:solidFill>
                <a:latin typeface="+mn-lt"/>
                <a:ea typeface="+mn-ea"/>
                <a:cs typeface="+mn-cs"/>
                <a:sym typeface="字魂59号-创粗黑" charset="-12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400" b="0" i="0" u="none" kern="1200" baseline="0">
                <a:solidFill>
                  <a:schemeClr val="tx1"/>
                </a:solidFill>
                <a:latin typeface="+mn-lt"/>
                <a:ea typeface="+mn-ea"/>
                <a:cs typeface="+mn-cs"/>
                <a:sym typeface="字魂59号-创粗黑" charset="-12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9pPr>
          </a:lstStyle>
          <a:p>
            <a:pPr marL="0" indent="0">
              <a:lnSpc>
                <a:spcPct val="70000"/>
              </a:lnSpc>
              <a:buNone/>
            </a:pPr>
            <a:r>
              <a:rPr kumimoji="1" lang="zh-CN" altLang="en-US" sz="2800" b="1" baseline="0" dirty="0">
                <a:solidFill>
                  <a:schemeClr val="tx1">
                    <a:lumMod val="75000"/>
                    <a:lumOff val="25000"/>
                  </a:schemeClr>
                </a:solidFill>
                <a:latin typeface="微软雅黑" panose="020B0503020204020204" pitchFamily="34" charset="-122"/>
                <a:ea typeface="微软雅黑" panose="020B0503020204020204" pitchFamily="34" charset="-122"/>
              </a:rPr>
              <a:t>一、《条例》出台背景和意义</a:t>
            </a:r>
            <a:endParaRPr kumimoji="1" lang="zh-CN" altLang="en-US" sz="2800" b="1" baseline="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999490" y="2323465"/>
            <a:ext cx="10205085" cy="2656205"/>
          </a:xfrm>
          <a:prstGeom prst="rect">
            <a:avLst/>
          </a:prstGeom>
          <a:noFill/>
        </p:spPr>
        <p:txBody>
          <a:bodyPr wrap="square" rtlCol="0">
            <a:spAutoFit/>
          </a:bodyPr>
          <a:p>
            <a:pPr marL="342900" indent="-342900" fontAlgn="auto">
              <a:lnSpc>
                <a:spcPts val="5000"/>
              </a:lnSpc>
              <a:buFont typeface="Arial" panose="020B0604020202020204" pitchFamily="34" charset="0"/>
              <a:buChar char="•"/>
            </a:pPr>
            <a:r>
              <a:rPr lang="zh-CN" altLang="en-US" sz="2400" b="1">
                <a:latin typeface="楷体_GB2312" panose="02010609030101010101" charset="-122"/>
                <a:ea typeface="楷体_GB2312" panose="02010609030101010101" charset="-122"/>
              </a:rPr>
              <a:t>一是体现了党中央、国务院对防非处非工作的高度重视</a:t>
            </a:r>
            <a:endParaRPr lang="zh-CN" altLang="en-US" sz="2400" b="1">
              <a:latin typeface="楷体_GB2312" panose="02010609030101010101" charset="-122"/>
              <a:ea typeface="楷体_GB2312" panose="02010609030101010101" charset="-122"/>
            </a:endParaRPr>
          </a:p>
          <a:p>
            <a:pPr marL="342900" indent="-342900" fontAlgn="auto">
              <a:lnSpc>
                <a:spcPts val="5000"/>
              </a:lnSpc>
              <a:buFont typeface="Arial" panose="020B0604020202020204" pitchFamily="34" charset="0"/>
              <a:buChar char="•"/>
            </a:pPr>
            <a:r>
              <a:rPr lang="zh-CN" altLang="en-US" sz="2400" b="1">
                <a:solidFill>
                  <a:schemeClr val="tx1"/>
                </a:solidFill>
                <a:latin typeface="楷体_GB2312" panose="02010609030101010101" charset="-122"/>
                <a:ea typeface="楷体_GB2312" panose="02010609030101010101" charset="-122"/>
              </a:rPr>
              <a:t>二是健全了防范和处置非法集资工作机制，进一步明确了职责分工</a:t>
            </a:r>
            <a:endParaRPr lang="zh-CN" altLang="en-US" sz="2400" b="1">
              <a:solidFill>
                <a:schemeClr val="tx1"/>
              </a:solidFill>
              <a:latin typeface="楷体_GB2312" panose="02010609030101010101" charset="-122"/>
              <a:ea typeface="楷体_GB2312" panose="02010609030101010101" charset="-122"/>
            </a:endParaRPr>
          </a:p>
          <a:p>
            <a:pPr marL="342900" indent="-342900" fontAlgn="auto">
              <a:lnSpc>
                <a:spcPts val="5000"/>
              </a:lnSpc>
              <a:buFont typeface="Arial" panose="020B0604020202020204" pitchFamily="34" charset="0"/>
              <a:buChar char="•"/>
            </a:pPr>
            <a:r>
              <a:rPr lang="zh-CN" altLang="en-US" sz="2400" b="1">
                <a:latin typeface="楷体_GB2312" panose="02010609030101010101" charset="-122"/>
                <a:ea typeface="楷体_GB2312" panose="02010609030101010101" charset="-122"/>
                <a:sym typeface="+mn-ea"/>
              </a:rPr>
              <a:t>三是赋</a:t>
            </a:r>
            <a:r>
              <a:rPr lang="zh-CN" altLang="en-US" sz="2400" b="1">
                <a:solidFill>
                  <a:schemeClr val="tx1"/>
                </a:solidFill>
                <a:latin typeface="楷体_GB2312" panose="02010609030101010101" charset="-122"/>
                <a:ea typeface="楷体_GB2312" panose="02010609030101010101" charset="-122"/>
                <a:sym typeface="+mn-ea"/>
              </a:rPr>
              <a:t>予了地方政府行政查处职责职权，推动强化</a:t>
            </a:r>
            <a:r>
              <a:rPr lang="zh-CN" altLang="en-US" sz="2400" b="1">
                <a:solidFill>
                  <a:schemeClr val="tx1"/>
                </a:solidFill>
                <a:latin typeface="楷体_GB2312" panose="02010609030101010101" charset="-122"/>
                <a:ea typeface="楷体_GB2312" panose="02010609030101010101" charset="-122"/>
                <a:cs typeface="+mn-ea"/>
                <a:sym typeface="+mn-ea"/>
              </a:rPr>
              <a:t>行政处置、打早打小</a:t>
            </a:r>
            <a:endParaRPr lang="zh-CN" altLang="en-US" sz="2400" b="1">
              <a:solidFill>
                <a:srgbClr val="C00000"/>
              </a:solidFill>
              <a:latin typeface="楷体_GB2312" panose="02010609030101010101" charset="-122"/>
              <a:ea typeface="楷体_GB2312" panose="02010609030101010101" charset="-122"/>
              <a:cs typeface="+mn-ea"/>
              <a:sym typeface="+mn-ea"/>
            </a:endParaRPr>
          </a:p>
          <a:p>
            <a:pPr marL="342900" indent="-342900" fontAlgn="auto">
              <a:lnSpc>
                <a:spcPts val="5000"/>
              </a:lnSpc>
              <a:buFont typeface="Arial" panose="020B0604020202020204" pitchFamily="34" charset="0"/>
              <a:buChar char="•"/>
            </a:pPr>
            <a:r>
              <a:rPr lang="zh-CN" altLang="en-US" sz="2400" b="1">
                <a:latin typeface="楷体_GB2312" panose="02010609030101010101" charset="-122"/>
                <a:ea typeface="楷体_GB2312" panose="02010609030101010101" charset="-122"/>
                <a:sym typeface="+mn-ea"/>
              </a:rPr>
              <a:t>四是</a:t>
            </a:r>
            <a:r>
              <a:rPr lang="zh-CN" altLang="en-US" sz="2400" b="1">
                <a:solidFill>
                  <a:schemeClr val="tx1"/>
                </a:solidFill>
                <a:latin typeface="楷体_GB2312" panose="02010609030101010101" charset="-122"/>
                <a:ea typeface="楷体_GB2312" panose="02010609030101010101" charset="-122"/>
                <a:sym typeface="+mn-ea"/>
              </a:rPr>
              <a:t>有利于形成齐抓共管、群防群治、各尽其责的</a:t>
            </a:r>
            <a:r>
              <a:rPr lang="zh-CN" altLang="en-US" sz="2400" b="1">
                <a:latin typeface="楷体_GB2312" panose="02010609030101010101" charset="-122"/>
                <a:ea typeface="楷体_GB2312" panose="02010609030101010101" charset="-122"/>
                <a:sym typeface="+mn-ea"/>
              </a:rPr>
              <a:t>综合治理格局</a:t>
            </a:r>
            <a:endParaRPr lang="zh-CN" altLang="en-US" sz="2400" b="1">
              <a:latin typeface="楷体_GB2312" panose="02010609030101010101" charset="-122"/>
              <a:ea typeface="楷体_GB2312" panose="02010609030101010101" charset="-122"/>
            </a:endParaRPr>
          </a:p>
        </p:txBody>
      </p:sp>
      <p:sp>
        <p:nvSpPr>
          <p:cNvPr id="14" name="矩形: 圆角 12"/>
          <p:cNvSpPr/>
          <p:nvPr/>
        </p:nvSpPr>
        <p:spPr>
          <a:xfrm>
            <a:off x="644525" y="1185545"/>
            <a:ext cx="10344785" cy="727075"/>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b="1"/>
          </a:p>
        </p:txBody>
      </p:sp>
      <p:sp>
        <p:nvSpPr>
          <p:cNvPr id="22" name="矩形 21"/>
          <p:cNvSpPr/>
          <p:nvPr/>
        </p:nvSpPr>
        <p:spPr>
          <a:xfrm>
            <a:off x="2242820" y="1244600"/>
            <a:ext cx="9044305" cy="977265"/>
          </a:xfrm>
          <a:prstGeom prst="rect">
            <a:avLst/>
          </a:prstGeom>
          <a:ln>
            <a:noFill/>
          </a:ln>
        </p:spPr>
        <p:txBody>
          <a:bodyPr wrap="square">
            <a:spAutoFit/>
            <a:scene3d>
              <a:camera prst="orthographicFront"/>
              <a:lightRig rig="threePt" dir="t"/>
            </a:scene3d>
            <a:sp3d contourW="12700"/>
          </a:bodyPr>
          <a:p>
            <a:pPr algn="l">
              <a:lnSpc>
                <a:spcPct val="120000"/>
              </a:lnSpc>
            </a:pPr>
            <a:r>
              <a:rPr lang="zh-CN" altLang="en-US" sz="2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mn-ea"/>
              </a:rPr>
              <a:t>是防非处非工作的又一个重要里程碑。</a:t>
            </a:r>
            <a:endParaRPr lang="zh-CN" altLang="en-US" sz="2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a:p>
            <a:pPr algn="l">
              <a:lnSpc>
                <a:spcPct val="120000"/>
              </a:lnSpc>
            </a:pPr>
            <a:endParaRPr lang="zh-CN" altLang="en-US" sz="2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23" name="文本框 22"/>
          <p:cNvSpPr txBox="1"/>
          <p:nvPr/>
        </p:nvSpPr>
        <p:spPr>
          <a:xfrm>
            <a:off x="755015" y="1299210"/>
            <a:ext cx="1415415" cy="460375"/>
          </a:xfrm>
          <a:prstGeom prst="rect">
            <a:avLst/>
          </a:prstGeom>
          <a:solidFill>
            <a:schemeClr val="accent1">
              <a:lumMod val="75000"/>
            </a:schemeClr>
          </a:solidFill>
          <a:ln>
            <a:noFill/>
          </a:ln>
        </p:spPr>
        <p:txBody>
          <a:bodyPr wrap="square" rtlCol="0">
            <a:spAutoFit/>
          </a:bodyPr>
          <a:p>
            <a:r>
              <a:rPr lang="zh-CN" altLang="en-US" sz="2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mn-ea"/>
              </a:rPr>
              <a:t>出台意义</a:t>
            </a:r>
            <a:endParaRPr lang="zh-CN" altLang="en-US" sz="2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226423" y="1994461"/>
            <a:ext cx="9945189" cy="2695104"/>
            <a:chOff x="-1998136" y="1934017"/>
            <a:chExt cx="12192000" cy="3303979"/>
          </a:xfrm>
        </p:grpSpPr>
        <p:pic>
          <p:nvPicPr>
            <p:cNvPr id="15" name="图片 1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990635" y="1934017"/>
              <a:ext cx="10327215" cy="3290705"/>
            </a:xfrm>
            <a:prstGeom prst="rect">
              <a:avLst/>
            </a:prstGeom>
          </p:spPr>
        </p:pic>
        <p:sp>
          <p:nvSpPr>
            <p:cNvPr id="16" name="任意多边形 2"/>
            <p:cNvSpPr>
              <a:spLocks noChangeArrowheads="1"/>
            </p:cNvSpPr>
            <p:nvPr/>
          </p:nvSpPr>
          <p:spPr bwMode="auto">
            <a:xfrm flipH="1">
              <a:off x="-1998136" y="1935996"/>
              <a:ext cx="12192000" cy="3302000"/>
            </a:xfrm>
            <a:custGeom>
              <a:avLst/>
              <a:gdLst>
                <a:gd name="connsiteX0" fmla="*/ 12192000 w 12192000"/>
                <a:gd name="connsiteY0" fmla="*/ 0 h 3302000"/>
                <a:gd name="connsiteX1" fmla="*/ 0 w 12192000"/>
                <a:gd name="connsiteY1" fmla="*/ 0 h 3302000"/>
                <a:gd name="connsiteX2" fmla="*/ 0 w 12192000"/>
                <a:gd name="connsiteY2" fmla="*/ 3302000 h 3302000"/>
                <a:gd name="connsiteX3" fmla="*/ 12192000 w 12192000"/>
                <a:gd name="connsiteY3" fmla="*/ 3302000 h 3302000"/>
              </a:gdLst>
              <a:ahLst/>
              <a:cxnLst>
                <a:cxn ang="0">
                  <a:pos x="connsiteX0" y="connsiteY0"/>
                </a:cxn>
                <a:cxn ang="0">
                  <a:pos x="connsiteX1" y="connsiteY1"/>
                </a:cxn>
                <a:cxn ang="0">
                  <a:pos x="connsiteX2" y="connsiteY2"/>
                </a:cxn>
                <a:cxn ang="0">
                  <a:pos x="connsiteX3" y="connsiteY3"/>
                </a:cxn>
              </a:cxnLst>
              <a:rect l="l" t="t" r="r" b="b"/>
              <a:pathLst>
                <a:path w="12192000" h="3302000">
                  <a:moveTo>
                    <a:pt x="12192000" y="0"/>
                  </a:moveTo>
                  <a:lnTo>
                    <a:pt x="0" y="0"/>
                  </a:lnTo>
                  <a:lnTo>
                    <a:pt x="0" y="3302000"/>
                  </a:lnTo>
                  <a:lnTo>
                    <a:pt x="12192000" y="3302000"/>
                  </a:lnTo>
                  <a:close/>
                </a:path>
              </a:pathLst>
            </a:custGeom>
            <a:solidFill>
              <a:schemeClr val="tx1">
                <a:alpha val="50000"/>
              </a:schemeClr>
            </a:solidFill>
            <a:ln w="12700" cmpd="sng">
              <a:noFill/>
              <a:miter lim="800000"/>
            </a:ln>
          </p:spPr>
          <p:txBody>
            <a:bodyPr wrap="square" anchor="ctr">
              <a:noAutofit/>
            </a:bodyPr>
            <a:lstStyle/>
            <a:p>
              <a:pPr algn="ctr">
                <a:defRPr/>
              </a:pPr>
              <a:endParaRPr lang="zh-CN" altLang="en-US" b="1" dirty="0">
                <a:solidFill>
                  <a:srgbClr val="FFC000"/>
                </a:solidFill>
                <a:latin typeface="+mn-ea"/>
                <a:ea typeface="+mn-ea"/>
              </a:endParaRPr>
            </a:p>
          </p:txBody>
        </p:sp>
      </p:grpSp>
      <p:sp>
        <p:nvSpPr>
          <p:cNvPr id="7" name="矩形 6"/>
          <p:cNvSpPr/>
          <p:nvPr/>
        </p:nvSpPr>
        <p:spPr>
          <a:xfrm>
            <a:off x="4049485" y="1058091"/>
            <a:ext cx="7171509" cy="5016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049486" y="1990726"/>
            <a:ext cx="7916091" cy="26988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3500120" y="2512695"/>
            <a:ext cx="8606155" cy="1814830"/>
          </a:xfrm>
          <a:prstGeom prst="rect">
            <a:avLst/>
          </a:prstGeom>
          <a:noFill/>
        </p:spPr>
        <p:txBody>
          <a:bodyPr wrap="square" rtlCol="0">
            <a:spAutoFit/>
          </a:bodyPr>
          <a:lstStyle/>
          <a:p>
            <a:pPr algn="ctr"/>
            <a:r>
              <a:rPr lang="zh-CN" altLang="zh-CN" sz="5600" b="1" kern="0">
                <a:solidFill>
                  <a:schemeClr val="bg1"/>
                </a:solidFill>
                <a:latin typeface="微软雅黑" panose="020B0503020204020204" pitchFamily="34" charset="-122"/>
                <a:ea typeface="微软雅黑" panose="020B0503020204020204" pitchFamily="34" charset="-122"/>
                <a:cs typeface="Helvetica" panose="020B0504020202030204" pitchFamily="34" charset="0"/>
                <a:sym typeface="+mn-ea"/>
              </a:rPr>
              <a:t>学习《条例》需要认识</a:t>
            </a:r>
            <a:endParaRPr lang="zh-CN" altLang="zh-CN" sz="5600" b="1" kern="0">
              <a:solidFill>
                <a:schemeClr val="bg1"/>
              </a:solidFill>
              <a:latin typeface="微软雅黑" panose="020B0503020204020204" pitchFamily="34" charset="-122"/>
              <a:ea typeface="微软雅黑" panose="020B0503020204020204" pitchFamily="34" charset="-122"/>
              <a:cs typeface="Helvetica" panose="020B0504020202030204" pitchFamily="34" charset="0"/>
              <a:sym typeface="+mn-ea"/>
            </a:endParaRPr>
          </a:p>
          <a:p>
            <a:pPr algn="ctr"/>
            <a:r>
              <a:rPr lang="zh-CN" altLang="zh-CN" sz="5600" b="1" kern="0">
                <a:solidFill>
                  <a:schemeClr val="bg1"/>
                </a:solidFill>
                <a:latin typeface="微软雅黑" panose="020B0503020204020204" pitchFamily="34" charset="-122"/>
                <a:ea typeface="微软雅黑" panose="020B0503020204020204" pitchFamily="34" charset="-122"/>
                <a:cs typeface="Helvetica" panose="020B0504020202030204" pitchFamily="34" charset="0"/>
                <a:sym typeface="+mn-ea"/>
              </a:rPr>
              <a:t>和把握的几个关系</a:t>
            </a:r>
            <a:endParaRPr lang="zh-CN" altLang="zh-CN" sz="5600" b="1" kern="100">
              <a:solidFill>
                <a:schemeClr val="bg1"/>
              </a:solidFill>
              <a:latin typeface="微软雅黑" panose="020B0503020204020204" pitchFamily="34" charset="-122"/>
              <a:ea typeface="微软雅黑" panose="020B0503020204020204" pitchFamily="34" charset="-122"/>
              <a:cs typeface="Times New Roman" panose="02020603050405020304" pitchFamily="2" charset="0"/>
            </a:endParaRPr>
          </a:p>
        </p:txBody>
      </p:sp>
      <p:sp>
        <p:nvSpPr>
          <p:cNvPr id="10" name="文本框 9"/>
          <p:cNvSpPr txBox="1"/>
          <p:nvPr/>
        </p:nvSpPr>
        <p:spPr>
          <a:xfrm>
            <a:off x="1241784" y="2389397"/>
            <a:ext cx="1765300" cy="1938020"/>
          </a:xfrm>
          <a:prstGeom prst="rect">
            <a:avLst/>
          </a:prstGeom>
          <a:noFill/>
        </p:spPr>
        <p:txBody>
          <a:bodyPr wrap="none" rtlCol="0">
            <a:spAutoFit/>
          </a:bodyPr>
          <a:lstStyle/>
          <a:p>
            <a:r>
              <a:rPr lang="en-US" altLang="zh-CN" sz="12000">
                <a:ln>
                  <a:solidFill>
                    <a:schemeClr val="bg1"/>
                  </a:solidFill>
                </a:ln>
                <a:solidFill>
                  <a:schemeClr val="tx1">
                    <a:alpha val="35000"/>
                  </a:schemeClr>
                </a:solidFill>
                <a:latin typeface="Impact" panose="020B0806030902050204" pitchFamily="34" charset="0"/>
              </a:rPr>
              <a:t>02</a:t>
            </a:r>
            <a:endParaRPr lang="zh-CN" altLang="en-US" sz="12000">
              <a:ln>
                <a:solidFill>
                  <a:schemeClr val="bg1"/>
                </a:solidFill>
              </a:ln>
              <a:solidFill>
                <a:schemeClr val="tx1">
                  <a:alpha val="35000"/>
                </a:schemeClr>
              </a:solidFill>
              <a:latin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bldLst>
      <p:bldP spid="8" grpId="0" bldLvl="0" animBg="1"/>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线连接符 2"/>
          <p:cNvCxnSpPr/>
          <p:nvPr/>
        </p:nvCxnSpPr>
        <p:spPr>
          <a:xfrm>
            <a:off x="302419" y="976105"/>
            <a:ext cx="11587163" cy="0"/>
          </a:xfrm>
          <a:prstGeom prst="line">
            <a:avLst/>
          </a:prstGeom>
          <a:ln w="95250" cap="sq" cmpd="sng">
            <a:gradFill flip="none" rotWithShape="1">
              <a:gsLst>
                <a:gs pos="0">
                  <a:schemeClr val="accent1">
                    <a:lumMod val="0"/>
                    <a:lumOff val="100000"/>
                  </a:schemeClr>
                </a:gs>
                <a:gs pos="99000">
                  <a:schemeClr val="accent5">
                    <a:lumMod val="75000"/>
                  </a:schemeClr>
                </a:gs>
              </a:gsLst>
              <a:path path="circle">
                <a:fillToRect l="100000" t="100000"/>
              </a:path>
              <a:tileRect r="-100000" b="-100000"/>
            </a:gradFill>
            <a:round/>
          </a:ln>
        </p:spPr>
        <p:style>
          <a:lnRef idx="1">
            <a:schemeClr val="accent1"/>
          </a:lnRef>
          <a:fillRef idx="0">
            <a:schemeClr val="accent1"/>
          </a:fillRef>
          <a:effectRef idx="0">
            <a:schemeClr val="accent1"/>
          </a:effectRef>
          <a:fontRef idx="minor">
            <a:schemeClr val="tx1"/>
          </a:fontRef>
        </p:style>
      </p:cxnSp>
      <p:sp>
        <p:nvSpPr>
          <p:cNvPr id="5" name="矩形: 圆角 12"/>
          <p:cNvSpPr/>
          <p:nvPr/>
        </p:nvSpPr>
        <p:spPr>
          <a:xfrm>
            <a:off x="897255" y="1155700"/>
            <a:ext cx="10395585" cy="616585"/>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b="1"/>
          </a:p>
        </p:txBody>
      </p:sp>
      <p:sp>
        <p:nvSpPr>
          <p:cNvPr id="6" name="矩形 5"/>
          <p:cNvSpPr/>
          <p:nvPr/>
        </p:nvSpPr>
        <p:spPr>
          <a:xfrm>
            <a:off x="1078865" y="1180465"/>
            <a:ext cx="9044305" cy="534035"/>
          </a:xfrm>
          <a:prstGeom prst="rect">
            <a:avLst/>
          </a:prstGeom>
          <a:ln>
            <a:noFill/>
          </a:ln>
        </p:spPr>
        <p:txBody>
          <a:bodyPr wrap="square">
            <a:spAutoFit/>
            <a:scene3d>
              <a:camera prst="orthographicFront"/>
              <a:lightRig rig="threePt" dir="t"/>
            </a:scene3d>
            <a:sp3d contourW="12700"/>
          </a:bodyPr>
          <a:p>
            <a:pPr algn="l">
              <a:lnSpc>
                <a:spcPct val="120000"/>
              </a:lnSpc>
              <a:buClrTx/>
              <a:buSzTx/>
              <a:buFontTx/>
            </a:pPr>
            <a:r>
              <a:rPr lang="zh-CN" altLang="en-US" sz="2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微软雅黑" panose="020B0503020204020204" pitchFamily="34" charset="-122"/>
              </a:rPr>
              <a:t>一是国家和地方处非机制的关系</a:t>
            </a:r>
            <a:endParaRPr lang="zh-CN" altLang="en-US" sz="2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48" name="文本占位符 2"/>
          <p:cNvSpPr>
            <a:spLocks noGrp="1"/>
          </p:cNvSpPr>
          <p:nvPr/>
        </p:nvSpPr>
        <p:spPr>
          <a:xfrm>
            <a:off x="272415" y="479425"/>
            <a:ext cx="8572500" cy="496570"/>
          </a:xfrm>
          <a:prstGeom prst="rect">
            <a:avLst/>
          </a:prstGeom>
          <a:noFill/>
          <a:ln w="9525">
            <a:noFill/>
          </a:ln>
        </p:spPr>
        <p:txBody>
          <a:bodyPr anchor="t"/>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800" b="0" i="0" u="none" kern="1200" baseline="0">
                <a:solidFill>
                  <a:schemeClr val="tx1"/>
                </a:solidFill>
                <a:latin typeface="+mn-lt"/>
                <a:ea typeface="+mn-ea"/>
                <a:cs typeface="+mn-cs"/>
                <a:sym typeface="字魂59号-创粗黑" charset="-12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400" b="0" i="0" u="none" kern="1200" baseline="0">
                <a:solidFill>
                  <a:schemeClr val="tx1"/>
                </a:solidFill>
                <a:latin typeface="+mn-lt"/>
                <a:ea typeface="+mn-ea"/>
                <a:cs typeface="+mn-cs"/>
                <a:sym typeface="字魂59号-创粗黑" charset="-12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9pPr>
          </a:lstStyle>
          <a:p>
            <a:pPr marL="0" indent="0">
              <a:lnSpc>
                <a:spcPct val="70000"/>
              </a:lnSpc>
              <a:buNone/>
            </a:pPr>
            <a:r>
              <a:rPr kumimoji="1" lang="zh-CN" altLang="en-US" sz="2800" b="1" baseline="0" dirty="0">
                <a:solidFill>
                  <a:schemeClr val="tx1">
                    <a:lumMod val="75000"/>
                    <a:lumOff val="25000"/>
                  </a:schemeClr>
                </a:solidFill>
                <a:latin typeface="微软雅黑" panose="020B0503020204020204" pitchFamily="34" charset="-122"/>
                <a:ea typeface="微软雅黑" panose="020B0503020204020204" pitchFamily="34" charset="-122"/>
              </a:rPr>
              <a:t>二、需要认识和把握的几个关系</a:t>
            </a:r>
            <a:endParaRPr kumimoji="1" lang="zh-CN" altLang="en-US" sz="2800" b="1" baseline="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332740" y="1772285"/>
            <a:ext cx="10491470" cy="5852160"/>
          </a:xfrm>
          <a:prstGeom prst="rect">
            <a:avLst/>
          </a:prstGeom>
          <a:noFill/>
          <a:ln w="9525">
            <a:noFill/>
          </a:ln>
        </p:spPr>
        <p:txBody>
          <a:bodyPr wrap="square" anchor="t">
            <a:spAutoFit/>
          </a:bodyPr>
          <a:p>
            <a:pPr algn="just">
              <a:lnSpc>
                <a:spcPts val="5100"/>
              </a:lnSpc>
            </a:pPr>
            <a:r>
              <a:rPr 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lnSpc>
                <a:spcPts val="5100"/>
              </a:lnSpc>
            </a:pPr>
            <a:r>
              <a:rPr 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sz="22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银保监会牵头的处置非法集资部际联席会议</a:t>
            </a:r>
            <a:endParaRPr 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2" algn="just" fontAlgn="auto">
              <a:lnSpc>
                <a:spcPts val="3580"/>
              </a:lnSpc>
              <a:buFont typeface="Wingdings" panose="05000000000000000000" charset="0"/>
            </a:pPr>
            <a:r>
              <a:rPr lang="en-US" altLang="zh-CN" sz="2400" dirty="0">
                <a:latin typeface="楷体" panose="02010609060101010101" charset="-122"/>
                <a:ea typeface="楷体" panose="02010609060101010101" charset="-122"/>
                <a:cs typeface="楷体" panose="02010609060101010101" charset="-122"/>
                <a:sym typeface="+mn-ea"/>
              </a:rPr>
              <a:t> </a:t>
            </a:r>
            <a:r>
              <a:rPr lang="en-US" altLang="zh-CN" sz="2400" b="1" dirty="0">
                <a:latin typeface="楷体" panose="02010609060101010101" charset="-122"/>
                <a:ea typeface="楷体" panose="02010609060101010101" charset="-122"/>
                <a:cs typeface="楷体" panose="02010609060101010101" charset="-122"/>
                <a:sym typeface="+mn-ea"/>
              </a:rPr>
              <a:t>    </a:t>
            </a:r>
            <a:r>
              <a:rPr lang="en-US" altLang="zh-CN" sz="2200" b="1" dirty="0">
                <a:latin typeface="楷体" panose="02010609060101010101" charset="-122"/>
                <a:ea typeface="楷体" panose="02010609060101010101" charset="-122"/>
                <a:cs typeface="楷体" panose="02010609060101010101" charset="-122"/>
                <a:sym typeface="+mn-ea"/>
              </a:rPr>
              <a:t>2006</a:t>
            </a:r>
            <a:r>
              <a:rPr lang="zh-CN" altLang="en-US" sz="2200" b="1" dirty="0">
                <a:latin typeface="楷体" panose="02010609060101010101" charset="-122"/>
                <a:ea typeface="楷体" panose="02010609060101010101" charset="-122"/>
                <a:cs typeface="楷体" panose="02010609060101010101" charset="-122"/>
                <a:sym typeface="+mn-ea"/>
              </a:rPr>
              <a:t>年成立，牵头的议事协调机制变为银保监会法定职能</a:t>
            </a:r>
            <a:endParaRPr lang="zh-CN" sz="2200" b="1" dirty="0">
              <a:latin typeface="楷体" panose="02010609060101010101" charset="-122"/>
              <a:ea typeface="楷体" panose="02010609060101010101" charset="-122"/>
              <a:cs typeface="楷体" panose="02010609060101010101" charset="-122"/>
              <a:sym typeface="+mn-ea"/>
            </a:endParaRPr>
          </a:p>
          <a:p>
            <a:pPr marL="0" lvl="2" algn="just" fontAlgn="auto">
              <a:lnSpc>
                <a:spcPts val="3580"/>
              </a:lnSpc>
              <a:buFont typeface="Wingdings" panose="05000000000000000000" charset="0"/>
            </a:pPr>
            <a:r>
              <a:rPr lang="zh-CN" sz="2200" b="1" dirty="0">
                <a:latin typeface="楷体" panose="02010609060101010101" charset="-122"/>
                <a:ea typeface="楷体" panose="02010609060101010101" charset="-122"/>
                <a:cs typeface="楷体" panose="02010609060101010101" charset="-122"/>
                <a:sym typeface="+mn-ea"/>
              </a:rPr>
              <a:t>     </a:t>
            </a:r>
            <a:endParaRPr lang="zh-CN"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indent="0" algn="just">
              <a:lnSpc>
                <a:spcPts val="5100"/>
              </a:lnSpc>
              <a:buFont typeface="Wingdings" panose="05000000000000000000" charset="0"/>
              <a:buNone/>
            </a:pPr>
            <a:r>
              <a:rPr 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0" indent="0" algn="just">
              <a:lnSpc>
                <a:spcPts val="5100"/>
              </a:lnSpc>
              <a:buFont typeface="Wingdings" panose="05000000000000000000" charset="0"/>
              <a:buNone/>
            </a:pPr>
            <a:r>
              <a:rPr lang="zh-CN"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sz="22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县级以上人民政府成立防范和处置非法集资工作领导小组</a:t>
            </a:r>
            <a:endParaRPr lang="zh-CN"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lvl="2" algn="just" fontAlgn="auto">
              <a:lnSpc>
                <a:spcPts val="3580"/>
              </a:lnSpc>
              <a:buClrTx/>
              <a:buSzTx/>
              <a:buFont typeface="Wingdings" panose="05000000000000000000" charset="0"/>
              <a:buNone/>
            </a:pPr>
            <a:r>
              <a:rPr 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200" b="1" dirty="0">
                <a:latin typeface="楷体" panose="02010609060101010101" charset="-122"/>
                <a:ea typeface="楷体" panose="02010609060101010101" charset="-122"/>
                <a:cs typeface="楷体" panose="02010609060101010101" charset="-122"/>
                <a:sym typeface="+mn-ea"/>
              </a:rPr>
              <a:t>   省级人民政府对辖区内防非处非工作负总责，工作机制已实现省、市、县</a:t>
            </a:r>
            <a:endParaRPr lang="zh-CN" altLang="en-US" sz="2200" b="1" dirty="0">
              <a:latin typeface="楷体" panose="02010609060101010101" charset="-122"/>
              <a:ea typeface="楷体" panose="02010609060101010101" charset="-122"/>
              <a:cs typeface="楷体" panose="02010609060101010101" charset="-122"/>
              <a:sym typeface="+mn-ea"/>
            </a:endParaRPr>
          </a:p>
          <a:p>
            <a:pPr marL="0" lvl="2" algn="just" fontAlgn="auto">
              <a:lnSpc>
                <a:spcPts val="3580"/>
              </a:lnSpc>
              <a:buClrTx/>
              <a:buSzTx/>
              <a:buFont typeface="Wingdings" panose="05000000000000000000" charset="0"/>
              <a:buNone/>
            </a:pPr>
            <a:r>
              <a:rPr lang="zh-CN" altLang="en-US" sz="2200" b="1" dirty="0">
                <a:latin typeface="楷体" panose="02010609060101010101" charset="-122"/>
                <a:ea typeface="楷体" panose="02010609060101010101" charset="-122"/>
                <a:cs typeface="楷体" panose="02010609060101010101" charset="-122"/>
                <a:sym typeface="+mn-ea"/>
              </a:rPr>
              <a:t>     三级全覆盖、工作认识普遍提高</a:t>
            </a:r>
            <a:endParaRPr lang="en-US" altLang="zh-CN" sz="2400" dirty="0">
              <a:latin typeface="楷体" panose="02010609060101010101" charset="-122"/>
              <a:ea typeface="楷体" panose="02010609060101010101" charset="-122"/>
              <a:cs typeface="楷体" panose="02010609060101010101" charset="-122"/>
              <a:sym typeface="+mn-ea"/>
            </a:endParaRPr>
          </a:p>
          <a:p>
            <a:pPr lvl="2" algn="just">
              <a:lnSpc>
                <a:spcPts val="5100"/>
              </a:lnSpc>
              <a:buFont typeface="Wingdings" panose="05000000000000000000" charset="0"/>
            </a:pPr>
            <a:r>
              <a:rPr 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371600" lvl="2" indent="-457200" algn="just">
              <a:lnSpc>
                <a:spcPts val="5100"/>
              </a:lnSpc>
              <a:buFont typeface="Wingdings" panose="05000000000000000000" charset="0"/>
              <a:buChar char="Ø"/>
            </a:pPr>
            <a:endParaRPr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2" name="Rectangle 19"/>
          <p:cNvSpPr>
            <a:spLocks noChangeArrowheads="1"/>
          </p:cNvSpPr>
          <p:nvPr/>
        </p:nvSpPr>
        <p:spPr bwMode="gray">
          <a:xfrm>
            <a:off x="1064260" y="2054860"/>
            <a:ext cx="1817370" cy="511810"/>
          </a:xfrm>
          <a:prstGeom prst="rect">
            <a:avLst/>
          </a:prstGeom>
          <a:solidFill>
            <a:schemeClr val="accent1">
              <a:lumMod val="75000"/>
            </a:schemeClr>
          </a:solidFill>
          <a:ln w="12700">
            <a:solidFill>
              <a:srgbClr val="C0C0C0"/>
            </a:solidFill>
            <a:miter lim="800000"/>
          </a:ln>
          <a:effectLst>
            <a:outerShdw blurRad="127000" dist="63500" dir="2700000" algn="tl" rotWithShape="0">
              <a:prstClr val="black">
                <a:alpha val="40000"/>
              </a:prstClr>
            </a:outerShdw>
          </a:effectLst>
        </p:spPr>
        <p:txBody>
          <a:bodyPr lIns="108000" tIns="72000" rIns="108000" bIns="72000" anchor="ctr"/>
          <a:p>
            <a:pPr algn="ctr" defTabSz="801370" eaLnBrk="0" hangingPunct="0"/>
            <a:r>
              <a:rPr lang="zh-CN" altLang="de-DE" sz="2400" b="1" noProof="1">
                <a:solidFill>
                  <a:srgbClr val="FFFFFF"/>
                </a:solidFill>
                <a:effectLst>
                  <a:outerShdw blurRad="190500" algn="ctr" rotWithShape="0">
                    <a:prstClr val="black">
                      <a:alpha val="50000"/>
                    </a:prstClr>
                  </a:outerShdw>
                </a:effectLst>
                <a:latin typeface="微软雅黑" panose="020B0503020204020204" pitchFamily="34" charset="-122"/>
                <a:ea typeface="微软雅黑" panose="020B0503020204020204" pitchFamily="34" charset="-122"/>
                <a:cs typeface="Arial" panose="020B0604020202020204" pitchFamily="34" charset="0"/>
              </a:rPr>
              <a:t>国家层面</a:t>
            </a:r>
            <a:endParaRPr lang="zh-CN" altLang="de-DE" sz="2400" b="1" noProof="1">
              <a:solidFill>
                <a:srgbClr val="FFFFFF"/>
              </a:solidFill>
              <a:effectLst>
                <a:outerShdw blurRad="190500" algn="ctr" rotWithShape="0">
                  <a:prstClr val="black">
                    <a:alpha val="50000"/>
                  </a:prstClr>
                </a:outerShdw>
              </a:effectLst>
              <a:latin typeface="微软雅黑" panose="020B0503020204020204" pitchFamily="34" charset="-122"/>
              <a:ea typeface="微软雅黑" panose="020B0503020204020204" pitchFamily="34" charset="-122"/>
              <a:cs typeface="Arial" panose="020B0604020202020204" pitchFamily="34" charset="0"/>
            </a:endParaRPr>
          </a:p>
        </p:txBody>
      </p:sp>
      <p:sp>
        <p:nvSpPr>
          <p:cNvPr id="13" name="Rectangle 19"/>
          <p:cNvSpPr>
            <a:spLocks noChangeArrowheads="1"/>
          </p:cNvSpPr>
          <p:nvPr/>
        </p:nvSpPr>
        <p:spPr bwMode="gray">
          <a:xfrm>
            <a:off x="1078865" y="4203700"/>
            <a:ext cx="1811020" cy="529590"/>
          </a:xfrm>
          <a:prstGeom prst="rect">
            <a:avLst/>
          </a:prstGeom>
          <a:gradFill>
            <a:gsLst>
              <a:gs pos="0">
                <a:srgbClr val="007BD3"/>
              </a:gs>
              <a:gs pos="100000">
                <a:srgbClr val="034373"/>
              </a:gs>
            </a:gsLst>
            <a:lin ang="5400000" scaled="0"/>
          </a:gradFill>
          <a:ln w="12700">
            <a:solidFill>
              <a:srgbClr val="C0C0C0"/>
            </a:solidFill>
            <a:miter lim="800000"/>
          </a:ln>
          <a:effectLst>
            <a:outerShdw blurRad="127000" dist="63500" dir="2700000" algn="tl" rotWithShape="0">
              <a:prstClr val="black">
                <a:alpha val="40000"/>
              </a:prstClr>
            </a:outerShdw>
          </a:effectLst>
        </p:spPr>
        <p:txBody>
          <a:bodyPr lIns="108000" tIns="72000" rIns="108000" bIns="72000" anchor="ctr"/>
          <a:p>
            <a:pPr algn="ctr" defTabSz="801370" eaLnBrk="0" hangingPunct="0"/>
            <a:r>
              <a:rPr lang="zh-CN" altLang="de-DE" sz="2400" b="1" noProof="1">
                <a:solidFill>
                  <a:srgbClr val="FFFFFF"/>
                </a:solidFill>
                <a:effectLst>
                  <a:outerShdw blurRad="190500" algn="ctr" rotWithShape="0">
                    <a:prstClr val="black">
                      <a:alpha val="50000"/>
                    </a:prstClr>
                  </a:outerShdw>
                </a:effectLst>
                <a:latin typeface="微软雅黑" panose="020B0503020204020204" pitchFamily="34" charset="-122"/>
                <a:ea typeface="微软雅黑" panose="020B0503020204020204" pitchFamily="34" charset="-122"/>
                <a:cs typeface="Arial" panose="020B0604020202020204" pitchFamily="34" charset="0"/>
              </a:rPr>
              <a:t>地方层面</a:t>
            </a:r>
            <a:endParaRPr lang="zh-CN" altLang="de-DE" sz="2400" b="1" noProof="1">
              <a:solidFill>
                <a:srgbClr val="FFFFFF"/>
              </a:solidFill>
              <a:effectLst>
                <a:outerShdw blurRad="190500" algn="ctr" rotWithShape="0">
                  <a:prstClr val="black">
                    <a:alpha val="50000"/>
                  </a:prstClr>
                </a:outerShdw>
              </a:effectLst>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线连接符 2"/>
          <p:cNvCxnSpPr/>
          <p:nvPr/>
        </p:nvCxnSpPr>
        <p:spPr>
          <a:xfrm>
            <a:off x="302419" y="976105"/>
            <a:ext cx="11587163" cy="0"/>
          </a:xfrm>
          <a:prstGeom prst="line">
            <a:avLst/>
          </a:prstGeom>
          <a:ln w="95250" cap="sq" cmpd="sng">
            <a:gradFill flip="none" rotWithShape="1">
              <a:gsLst>
                <a:gs pos="0">
                  <a:schemeClr val="accent1">
                    <a:lumMod val="0"/>
                    <a:lumOff val="100000"/>
                  </a:schemeClr>
                </a:gs>
                <a:gs pos="99000">
                  <a:schemeClr val="accent5">
                    <a:lumMod val="75000"/>
                  </a:schemeClr>
                </a:gs>
              </a:gsLst>
              <a:path path="circle">
                <a:fillToRect l="100000" t="100000"/>
              </a:path>
              <a:tileRect r="-100000" b="-100000"/>
            </a:gradFill>
            <a:round/>
          </a:ln>
        </p:spPr>
        <p:style>
          <a:lnRef idx="1">
            <a:schemeClr val="accent1"/>
          </a:lnRef>
          <a:fillRef idx="0">
            <a:schemeClr val="accent1"/>
          </a:fillRef>
          <a:effectRef idx="0">
            <a:schemeClr val="accent1"/>
          </a:effectRef>
          <a:fontRef idx="minor">
            <a:schemeClr val="tx1"/>
          </a:fontRef>
        </p:style>
      </p:cxnSp>
      <p:sp>
        <p:nvSpPr>
          <p:cNvPr id="5" name="矩形: 圆角 12"/>
          <p:cNvSpPr/>
          <p:nvPr/>
        </p:nvSpPr>
        <p:spPr>
          <a:xfrm>
            <a:off x="897255" y="1212850"/>
            <a:ext cx="10395585" cy="616585"/>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b="1"/>
          </a:p>
        </p:txBody>
      </p:sp>
      <p:sp>
        <p:nvSpPr>
          <p:cNvPr id="6" name="矩形 5"/>
          <p:cNvSpPr/>
          <p:nvPr/>
        </p:nvSpPr>
        <p:spPr>
          <a:xfrm>
            <a:off x="1113790" y="1196975"/>
            <a:ext cx="9044305" cy="534035"/>
          </a:xfrm>
          <a:prstGeom prst="rect">
            <a:avLst/>
          </a:prstGeom>
          <a:ln>
            <a:noFill/>
          </a:ln>
        </p:spPr>
        <p:txBody>
          <a:bodyPr wrap="square">
            <a:spAutoFit/>
            <a:scene3d>
              <a:camera prst="orthographicFront"/>
              <a:lightRig rig="threePt" dir="t"/>
            </a:scene3d>
            <a:sp3d contourW="12700"/>
          </a:bodyPr>
          <a:p>
            <a:pPr algn="l">
              <a:lnSpc>
                <a:spcPct val="120000"/>
              </a:lnSpc>
              <a:buClrTx/>
              <a:buSzTx/>
              <a:buFontTx/>
            </a:pPr>
            <a:r>
              <a:rPr lang="zh-CN" altLang="en-US" sz="2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微软雅黑" panose="020B0503020204020204" pitchFamily="34" charset="-122"/>
              </a:rPr>
              <a:t>二是《条例》与其他相关法律法规的关系</a:t>
            </a:r>
            <a:endParaRPr lang="zh-CN" altLang="en-US" sz="2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48" name="文本占位符 2"/>
          <p:cNvSpPr>
            <a:spLocks noGrp="1"/>
          </p:cNvSpPr>
          <p:nvPr/>
        </p:nvSpPr>
        <p:spPr>
          <a:xfrm>
            <a:off x="264160" y="479425"/>
            <a:ext cx="8572500" cy="496570"/>
          </a:xfrm>
          <a:prstGeom prst="rect">
            <a:avLst/>
          </a:prstGeom>
          <a:noFill/>
          <a:ln w="9525">
            <a:noFill/>
          </a:ln>
        </p:spPr>
        <p:txBody>
          <a:bodyPr anchor="t"/>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800" b="0" i="0" u="none" kern="1200" baseline="0">
                <a:solidFill>
                  <a:schemeClr val="tx1"/>
                </a:solidFill>
                <a:latin typeface="+mn-lt"/>
                <a:ea typeface="+mn-ea"/>
                <a:cs typeface="+mn-cs"/>
                <a:sym typeface="字魂59号-创粗黑" charset="-12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400" b="0" i="0" u="none" kern="1200" baseline="0">
                <a:solidFill>
                  <a:schemeClr val="tx1"/>
                </a:solidFill>
                <a:latin typeface="+mn-lt"/>
                <a:ea typeface="+mn-ea"/>
                <a:cs typeface="+mn-cs"/>
                <a:sym typeface="字魂59号-创粗黑" charset="-12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9pPr>
          </a:lstStyle>
          <a:p>
            <a:pPr marL="0" indent="0">
              <a:lnSpc>
                <a:spcPct val="70000"/>
              </a:lnSpc>
              <a:buNone/>
            </a:pPr>
            <a:r>
              <a:rPr kumimoji="1" lang="zh-CN" altLang="en-US" sz="2800" b="1" baseline="0" dirty="0">
                <a:solidFill>
                  <a:schemeClr val="tx1">
                    <a:lumMod val="75000"/>
                    <a:lumOff val="25000"/>
                  </a:schemeClr>
                </a:solidFill>
                <a:latin typeface="微软雅黑" panose="020B0503020204020204" pitchFamily="34" charset="-122"/>
                <a:ea typeface="微软雅黑" panose="020B0503020204020204" pitchFamily="34" charset="-122"/>
              </a:rPr>
              <a:t>二、需要认识和把握的几个关系</a:t>
            </a:r>
            <a:endParaRPr kumimoji="1" lang="zh-CN" altLang="en-US" sz="2800" b="1" baseline="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264160" y="1771650"/>
            <a:ext cx="10906760" cy="2919095"/>
          </a:xfrm>
          <a:prstGeom prst="rect">
            <a:avLst/>
          </a:prstGeom>
          <a:noFill/>
          <a:ln w="9525">
            <a:noFill/>
          </a:ln>
        </p:spPr>
        <p:txBody>
          <a:bodyPr wrap="square" anchor="t">
            <a:spAutoFit/>
          </a:bodyPr>
          <a:p>
            <a:pPr algn="just">
              <a:lnSpc>
                <a:spcPts val="4275"/>
              </a:lnSpc>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1371600" lvl="2" indent="-457200" algn="just" fontAlgn="auto">
              <a:lnSpc>
                <a:spcPts val="4500"/>
              </a:lnSpc>
              <a:buFont typeface="Wingdings" panose="05000000000000000000" charset="0"/>
              <a:buChar char="w"/>
            </a:pPr>
            <a:r>
              <a:rPr lang="zh-CN" altLang="en-US" sz="2400" b="1" dirty="0">
                <a:latin typeface="楷体" panose="02010609060101010101" charset="-122"/>
                <a:ea typeface="楷体" panose="02010609060101010101" charset="-122"/>
                <a:cs typeface="微软雅黑" panose="020B0503020204020204" pitchFamily="34" charset="-122"/>
                <a:sym typeface="+mn-ea"/>
              </a:rPr>
              <a:t>《条例》与《银监法》《商业银行法》《保险法》《证券法》等</a:t>
            </a:r>
            <a:endParaRPr lang="zh-CN" altLang="en-US" sz="2400" b="1" dirty="0">
              <a:latin typeface="楷体" panose="02010609060101010101" charset="-122"/>
              <a:ea typeface="楷体" panose="02010609060101010101" charset="-122"/>
              <a:cs typeface="微软雅黑" panose="020B0503020204020204" pitchFamily="34" charset="-122"/>
              <a:sym typeface="+mn-ea"/>
            </a:endParaRPr>
          </a:p>
          <a:p>
            <a:pPr marL="1371600" lvl="2" indent="-457200" algn="just" fontAlgn="auto">
              <a:lnSpc>
                <a:spcPts val="4500"/>
              </a:lnSpc>
              <a:buFont typeface="Wingdings" panose="05000000000000000000" charset="0"/>
              <a:buChar char="w"/>
            </a:pPr>
            <a:r>
              <a:rPr lang="zh-CN" altLang="en-US" sz="2400" b="1" dirty="0">
                <a:latin typeface="楷体" panose="02010609060101010101" charset="-122"/>
                <a:ea typeface="楷体" panose="02010609060101010101" charset="-122"/>
                <a:cs typeface="微软雅黑" panose="020B0503020204020204" pitchFamily="34" charset="-122"/>
                <a:sym typeface="+mn-ea"/>
              </a:rPr>
              <a:t>《条例》与《两非取缔办法》</a:t>
            </a:r>
            <a:endParaRPr lang="zh-CN" altLang="en-US" sz="2400" b="1" dirty="0">
              <a:latin typeface="楷体" panose="02010609060101010101" charset="-122"/>
              <a:ea typeface="楷体" panose="02010609060101010101" charset="-122"/>
              <a:cs typeface="微软雅黑" panose="020B0503020204020204" pitchFamily="34" charset="-122"/>
              <a:sym typeface="+mn-ea"/>
            </a:endParaRPr>
          </a:p>
          <a:p>
            <a:pPr marL="1371600" lvl="2" indent="-457200" algn="just" fontAlgn="auto">
              <a:lnSpc>
                <a:spcPts val="4500"/>
              </a:lnSpc>
              <a:buFont typeface="Wingdings" panose="05000000000000000000" charset="0"/>
              <a:buChar char="w"/>
            </a:pPr>
            <a:r>
              <a:rPr lang="zh-CN" altLang="en-US" sz="2400" b="1" dirty="0">
                <a:latin typeface="楷体" panose="02010609060101010101" charset="-122"/>
                <a:ea typeface="楷体" panose="02010609060101010101" charset="-122"/>
                <a:cs typeface="微软雅黑" panose="020B0503020204020204" pitchFamily="34" charset="-122"/>
                <a:sym typeface="+mn-ea"/>
              </a:rPr>
              <a:t>《条例》与《非存款类放贷组织监督管理条例》《地方金融监管条例》</a:t>
            </a:r>
            <a:endParaRPr lang="zh-CN" altLang="en-US" sz="2400" dirty="0">
              <a:latin typeface="楷体" panose="02010609060101010101" charset="-122"/>
              <a:ea typeface="楷体" panose="02010609060101010101" charset="-122"/>
              <a:cs typeface="微软雅黑" panose="020B0503020204020204" pitchFamily="34" charset="-122"/>
              <a:sym typeface="+mn-ea"/>
            </a:endParaRPr>
          </a:p>
          <a:p>
            <a:pPr marL="342900" indent="-342900" algn="just">
              <a:lnSpc>
                <a:spcPts val="4275"/>
              </a:lnSpc>
            </a:pPr>
            <a:endParaRPr lang="zh-CN" altLang="en-US" sz="2400" dirty="0">
              <a:latin typeface="楷体" panose="02010609060101010101" charset="-122"/>
              <a:ea typeface="楷体" panose="02010609060101010101"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线连接符 2"/>
          <p:cNvCxnSpPr/>
          <p:nvPr/>
        </p:nvCxnSpPr>
        <p:spPr>
          <a:xfrm>
            <a:off x="302419" y="976105"/>
            <a:ext cx="11587163" cy="0"/>
          </a:xfrm>
          <a:prstGeom prst="line">
            <a:avLst/>
          </a:prstGeom>
          <a:ln w="95250" cap="sq" cmpd="sng">
            <a:gradFill flip="none" rotWithShape="1">
              <a:gsLst>
                <a:gs pos="0">
                  <a:schemeClr val="accent1">
                    <a:lumMod val="0"/>
                    <a:lumOff val="100000"/>
                  </a:schemeClr>
                </a:gs>
                <a:gs pos="99000">
                  <a:schemeClr val="accent5">
                    <a:lumMod val="75000"/>
                  </a:schemeClr>
                </a:gs>
              </a:gsLst>
              <a:path path="circle">
                <a:fillToRect l="100000" t="100000"/>
              </a:path>
              <a:tileRect r="-100000" b="-100000"/>
            </a:gradFill>
            <a:round/>
          </a:ln>
        </p:spPr>
        <p:style>
          <a:lnRef idx="1">
            <a:schemeClr val="accent1"/>
          </a:lnRef>
          <a:fillRef idx="0">
            <a:schemeClr val="accent1"/>
          </a:fillRef>
          <a:effectRef idx="0">
            <a:schemeClr val="accent1"/>
          </a:effectRef>
          <a:fontRef idx="minor">
            <a:schemeClr val="tx1"/>
          </a:fontRef>
        </p:style>
      </p:cxnSp>
      <p:sp>
        <p:nvSpPr>
          <p:cNvPr id="5" name="矩形: 圆角 12"/>
          <p:cNvSpPr/>
          <p:nvPr/>
        </p:nvSpPr>
        <p:spPr>
          <a:xfrm>
            <a:off x="897255" y="1174750"/>
            <a:ext cx="10395585" cy="616585"/>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b="1"/>
          </a:p>
        </p:txBody>
      </p:sp>
      <p:sp>
        <p:nvSpPr>
          <p:cNvPr id="6" name="矩形 5"/>
          <p:cNvSpPr/>
          <p:nvPr/>
        </p:nvSpPr>
        <p:spPr>
          <a:xfrm>
            <a:off x="1161415" y="1163955"/>
            <a:ext cx="9044305" cy="534035"/>
          </a:xfrm>
          <a:prstGeom prst="rect">
            <a:avLst/>
          </a:prstGeom>
          <a:ln>
            <a:noFill/>
          </a:ln>
        </p:spPr>
        <p:txBody>
          <a:bodyPr wrap="square">
            <a:spAutoFit/>
            <a:scene3d>
              <a:camera prst="orthographicFront"/>
              <a:lightRig rig="threePt" dir="t"/>
            </a:scene3d>
            <a:sp3d contourW="12700"/>
          </a:bodyPr>
          <a:p>
            <a:pPr algn="l">
              <a:lnSpc>
                <a:spcPct val="120000"/>
              </a:lnSpc>
              <a:buClrTx/>
              <a:buSzTx/>
              <a:buFontTx/>
            </a:pPr>
            <a:r>
              <a:rPr lang="zh-CN" altLang="en-US" sz="2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微软雅黑" panose="020B0503020204020204" pitchFamily="34" charset="-122"/>
              </a:rPr>
              <a:t>三是行政处置和刑事打击的关系</a:t>
            </a:r>
            <a:endParaRPr lang="zh-CN" altLang="en-US" sz="2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48" name="文本占位符 2"/>
          <p:cNvSpPr>
            <a:spLocks noGrp="1"/>
          </p:cNvSpPr>
          <p:nvPr/>
        </p:nvSpPr>
        <p:spPr>
          <a:xfrm>
            <a:off x="247650" y="479425"/>
            <a:ext cx="8572500" cy="496570"/>
          </a:xfrm>
          <a:prstGeom prst="rect">
            <a:avLst/>
          </a:prstGeom>
          <a:noFill/>
          <a:ln w="9525">
            <a:noFill/>
          </a:ln>
        </p:spPr>
        <p:txBody>
          <a:bodyPr anchor="t"/>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800" b="0" i="0" u="none" kern="1200" baseline="0">
                <a:solidFill>
                  <a:schemeClr val="tx1"/>
                </a:solidFill>
                <a:latin typeface="+mn-lt"/>
                <a:ea typeface="+mn-ea"/>
                <a:cs typeface="+mn-cs"/>
                <a:sym typeface="字魂59号-创粗黑" charset="-12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400" b="0" i="0" u="none" kern="1200" baseline="0">
                <a:solidFill>
                  <a:schemeClr val="tx1"/>
                </a:solidFill>
                <a:latin typeface="+mn-lt"/>
                <a:ea typeface="+mn-ea"/>
                <a:cs typeface="+mn-cs"/>
                <a:sym typeface="字魂59号-创粗黑" charset="-12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9pPr>
          </a:lstStyle>
          <a:p>
            <a:pPr marL="0" indent="0">
              <a:lnSpc>
                <a:spcPct val="70000"/>
              </a:lnSpc>
              <a:buNone/>
            </a:pPr>
            <a:r>
              <a:rPr kumimoji="1" lang="zh-CN" altLang="en-US" sz="2800" b="1" baseline="0" dirty="0">
                <a:solidFill>
                  <a:schemeClr val="tx1">
                    <a:lumMod val="75000"/>
                    <a:lumOff val="25000"/>
                  </a:schemeClr>
                </a:solidFill>
                <a:latin typeface="微软雅黑" panose="020B0503020204020204" pitchFamily="34" charset="-122"/>
                <a:ea typeface="微软雅黑" panose="020B0503020204020204" pitchFamily="34" charset="-122"/>
              </a:rPr>
              <a:t>二、需要认识和把握的几个关系</a:t>
            </a:r>
            <a:endParaRPr kumimoji="1" lang="zh-CN" altLang="en-US" sz="2800" b="1" baseline="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917575" y="1838960"/>
            <a:ext cx="11216005" cy="2373630"/>
          </a:xfrm>
          <a:prstGeom prst="rect">
            <a:avLst/>
          </a:prstGeom>
          <a:noFill/>
          <a:ln w="9525">
            <a:noFill/>
          </a:ln>
        </p:spPr>
        <p:txBody>
          <a:bodyPr wrap="square" anchor="t">
            <a:spAutoFit/>
          </a:bodyPr>
          <a:p>
            <a:pPr indent="0" algn="l">
              <a:lnSpc>
                <a:spcPts val="3800"/>
              </a:lnSpc>
              <a:buFont typeface="Wingdings" panose="05000000000000000000" charset="0"/>
              <a:buNone/>
            </a:pPr>
            <a:endParaRPr lang="en-US" sz="2400" b="1" dirty="0">
              <a:solidFill>
                <a:srgbClr val="C00000"/>
              </a:solidFill>
              <a:latin typeface="Times New Roman" panose="02020603050405020304" pitchFamily="2" charset="0"/>
              <a:ea typeface="楷体_GB2312" panose="02010609030101010101" charset="-122"/>
              <a:sym typeface="+mn-ea"/>
            </a:endParaRPr>
          </a:p>
          <a:p>
            <a:pPr marL="457200" indent="-457200" algn="l" fontAlgn="auto">
              <a:lnSpc>
                <a:spcPts val="2800"/>
              </a:lnSpc>
              <a:buFont typeface="Wingdings" panose="05000000000000000000" charset="0"/>
              <a:buChar char="w"/>
            </a:pPr>
            <a:r>
              <a:rPr lang="zh-CN" altLang="en-US" sz="2400" b="1" dirty="0">
                <a:solidFill>
                  <a:schemeClr val="tx1"/>
                </a:solidFill>
                <a:latin typeface="楷体" panose="02010609060101010101" charset="-122"/>
                <a:ea typeface="楷体" panose="02010609060101010101" charset="-122"/>
                <a:cs typeface="楷体" panose="02010609060101010101" charset="-122"/>
                <a:sym typeface="+mn-ea"/>
              </a:rPr>
              <a:t>行政处置利于</a:t>
            </a:r>
            <a:r>
              <a:rPr lang="zh-CN" altLang="en-US" sz="2400" b="1" dirty="0">
                <a:solidFill>
                  <a:srgbClr val="C00000"/>
                </a:solidFill>
                <a:latin typeface="楷体" panose="02010609060101010101" charset="-122"/>
                <a:ea typeface="楷体" panose="02010609060101010101" charset="-122"/>
                <a:cs typeface="楷体" panose="02010609060101010101" charset="-122"/>
                <a:sym typeface="+mn-ea"/>
              </a:rPr>
              <a:t>打早打小</a:t>
            </a:r>
            <a:r>
              <a:rPr lang="zh-CN" altLang="en-US" sz="2400" b="1" dirty="0">
                <a:solidFill>
                  <a:schemeClr val="tx1"/>
                </a:solidFill>
                <a:latin typeface="楷体" panose="02010609060101010101" charset="-122"/>
                <a:ea typeface="楷体" panose="02010609060101010101" charset="-122"/>
                <a:cs typeface="楷体" panose="02010609060101010101" charset="-122"/>
                <a:sym typeface="+mn-ea"/>
              </a:rPr>
              <a:t> </a:t>
            </a:r>
            <a:endParaRPr lang="zh-CN" altLang="en-US" sz="2400" b="1" dirty="0">
              <a:solidFill>
                <a:schemeClr val="tx1"/>
              </a:solidFill>
              <a:latin typeface="楷体" panose="02010609060101010101" charset="-122"/>
              <a:ea typeface="楷体" panose="02010609060101010101" charset="-122"/>
              <a:cs typeface="楷体" panose="02010609060101010101" charset="-122"/>
              <a:sym typeface="+mn-ea"/>
            </a:endParaRPr>
          </a:p>
          <a:p>
            <a:pPr marL="342900" indent="-342900" algn="l" fontAlgn="auto">
              <a:lnSpc>
                <a:spcPts val="2800"/>
              </a:lnSpc>
              <a:buFont typeface="Wingdings" panose="05000000000000000000" charset="0"/>
              <a:buChar char="w"/>
            </a:pPr>
            <a:endParaRPr lang="zh-CN" altLang="en-US" sz="2400" b="1" dirty="0">
              <a:solidFill>
                <a:schemeClr val="tx1"/>
              </a:solidFill>
              <a:latin typeface="楷体" panose="02010609060101010101" charset="-122"/>
              <a:ea typeface="楷体" panose="02010609060101010101" charset="-122"/>
              <a:cs typeface="楷体" panose="02010609060101010101" charset="-122"/>
              <a:sym typeface="+mn-ea"/>
            </a:endParaRPr>
          </a:p>
          <a:p>
            <a:pPr marL="342900" indent="-342900" algn="l" fontAlgn="auto">
              <a:lnSpc>
                <a:spcPts val="2800"/>
              </a:lnSpc>
              <a:buFont typeface="Wingdings" panose="05000000000000000000" charset="0"/>
              <a:buChar char="w"/>
            </a:pPr>
            <a:r>
              <a:rPr lang="zh-CN" altLang="en-US" sz="2400" b="1" dirty="0">
                <a:solidFill>
                  <a:schemeClr val="tx1"/>
                </a:solidFill>
                <a:latin typeface="楷体" panose="02010609060101010101" charset="-122"/>
                <a:ea typeface="楷体" panose="02010609060101010101" charset="-122"/>
                <a:cs typeface="楷体" panose="02010609060101010101" charset="-122"/>
                <a:sym typeface="+mn-ea"/>
              </a:rPr>
              <a:t> 加强行政处置并不是替代刑事打击，而是行刑并举</a:t>
            </a:r>
            <a:endParaRPr lang="zh-CN" altLang="en-US" sz="2400" b="1" dirty="0">
              <a:solidFill>
                <a:schemeClr val="tx1"/>
              </a:solidFill>
              <a:latin typeface="楷体" panose="02010609060101010101" charset="-122"/>
              <a:ea typeface="楷体" panose="02010609060101010101" charset="-122"/>
              <a:cs typeface="楷体" panose="02010609060101010101" charset="-122"/>
              <a:sym typeface="+mn-ea"/>
            </a:endParaRPr>
          </a:p>
          <a:p>
            <a:pPr marL="342900" indent="-342900" algn="l" fontAlgn="auto">
              <a:lnSpc>
                <a:spcPts val="2800"/>
              </a:lnSpc>
              <a:buFont typeface="Wingdings" panose="05000000000000000000" charset="0"/>
              <a:buChar char="w"/>
            </a:pPr>
            <a:endParaRPr lang="zh-CN" altLang="en-US" sz="2400" b="1" dirty="0">
              <a:solidFill>
                <a:schemeClr val="tx1"/>
              </a:solidFill>
              <a:latin typeface="楷体" panose="02010609060101010101" charset="-122"/>
              <a:ea typeface="楷体" panose="02010609060101010101" charset="-122"/>
              <a:cs typeface="楷体" panose="02010609060101010101" charset="-122"/>
              <a:sym typeface="+mn-ea"/>
            </a:endParaRPr>
          </a:p>
          <a:p>
            <a:pPr marL="342900" indent="-342900" algn="l" fontAlgn="auto">
              <a:lnSpc>
                <a:spcPts val="2800"/>
              </a:lnSpc>
              <a:buFont typeface="Wingdings" panose="05000000000000000000" charset="0"/>
              <a:buChar char="w"/>
            </a:pPr>
            <a:r>
              <a:rPr lang="zh-CN" altLang="en-US" sz="2400" b="1" dirty="0">
                <a:solidFill>
                  <a:schemeClr val="tx1"/>
                </a:solidFill>
                <a:latin typeface="楷体" panose="02010609060101010101" charset="-122"/>
                <a:ea typeface="楷体" panose="02010609060101010101" charset="-122"/>
                <a:cs typeface="楷体" panose="02010609060101010101" charset="-122"/>
                <a:sym typeface="+mn-ea"/>
              </a:rPr>
              <a:t> 注重有序过渡、有机衔接，防止出现</a:t>
            </a:r>
            <a:r>
              <a:rPr lang="en-US" altLang="zh-CN" sz="2400" b="1" dirty="0">
                <a:solidFill>
                  <a:schemeClr val="tx1"/>
                </a:solidFill>
                <a:latin typeface="楷体" panose="02010609060101010101" charset="-122"/>
                <a:ea typeface="楷体" panose="02010609060101010101" charset="-122"/>
                <a:cs typeface="楷体" panose="02010609060101010101" charset="-122"/>
                <a:sym typeface="+mn-ea"/>
              </a:rPr>
              <a:t>“</a:t>
            </a:r>
            <a:r>
              <a:rPr lang="zh-CN" altLang="en-US" sz="2400" b="1" dirty="0">
                <a:solidFill>
                  <a:schemeClr val="tx1"/>
                </a:solidFill>
                <a:latin typeface="楷体" panose="02010609060101010101" charset="-122"/>
                <a:ea typeface="楷体" panose="02010609060101010101" charset="-122"/>
                <a:cs typeface="楷体" panose="02010609060101010101" charset="-122"/>
                <a:sym typeface="+mn-ea"/>
              </a:rPr>
              <a:t>工作断档、执法空窗</a:t>
            </a:r>
            <a:r>
              <a:rPr lang="en-US" altLang="zh-CN" sz="2400" b="1" dirty="0">
                <a:solidFill>
                  <a:schemeClr val="tx1"/>
                </a:solidFill>
                <a:latin typeface="楷体" panose="02010609060101010101" charset="-122"/>
                <a:ea typeface="楷体" panose="02010609060101010101" charset="-122"/>
                <a:cs typeface="楷体" panose="02010609060101010101" charset="-122"/>
                <a:sym typeface="+mn-ea"/>
              </a:rPr>
              <a:t>”</a:t>
            </a:r>
            <a:endParaRPr lang="en-US" altLang="zh-CN" sz="2400" b="1" dirty="0">
              <a:solidFill>
                <a:schemeClr val="tx1"/>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线连接符 2"/>
          <p:cNvCxnSpPr/>
          <p:nvPr/>
        </p:nvCxnSpPr>
        <p:spPr>
          <a:xfrm>
            <a:off x="302419" y="976105"/>
            <a:ext cx="11587163" cy="0"/>
          </a:xfrm>
          <a:prstGeom prst="line">
            <a:avLst/>
          </a:prstGeom>
          <a:ln w="95250" cap="sq" cmpd="sng">
            <a:gradFill flip="none" rotWithShape="1">
              <a:gsLst>
                <a:gs pos="0">
                  <a:schemeClr val="accent1">
                    <a:lumMod val="0"/>
                    <a:lumOff val="100000"/>
                  </a:schemeClr>
                </a:gs>
                <a:gs pos="99000">
                  <a:schemeClr val="accent5">
                    <a:lumMod val="75000"/>
                  </a:schemeClr>
                </a:gs>
              </a:gsLst>
              <a:path path="circle">
                <a:fillToRect l="100000" t="100000"/>
              </a:path>
              <a:tileRect r="-100000" b="-100000"/>
            </a:gradFill>
            <a:round/>
          </a:ln>
        </p:spPr>
        <p:style>
          <a:lnRef idx="1">
            <a:schemeClr val="accent1"/>
          </a:lnRef>
          <a:fillRef idx="0">
            <a:schemeClr val="accent1"/>
          </a:fillRef>
          <a:effectRef idx="0">
            <a:schemeClr val="accent1"/>
          </a:effectRef>
          <a:fontRef idx="minor">
            <a:schemeClr val="tx1"/>
          </a:fontRef>
        </p:style>
      </p:cxnSp>
      <p:sp>
        <p:nvSpPr>
          <p:cNvPr id="5" name="矩形: 圆角 12"/>
          <p:cNvSpPr/>
          <p:nvPr/>
        </p:nvSpPr>
        <p:spPr>
          <a:xfrm>
            <a:off x="897255" y="1184275"/>
            <a:ext cx="10395585" cy="616585"/>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b="1"/>
          </a:p>
        </p:txBody>
      </p:sp>
      <p:sp>
        <p:nvSpPr>
          <p:cNvPr id="6" name="矩形 5"/>
          <p:cNvSpPr/>
          <p:nvPr/>
        </p:nvSpPr>
        <p:spPr>
          <a:xfrm>
            <a:off x="1122680" y="1180465"/>
            <a:ext cx="9044305" cy="534035"/>
          </a:xfrm>
          <a:prstGeom prst="rect">
            <a:avLst/>
          </a:prstGeom>
          <a:ln>
            <a:noFill/>
          </a:ln>
        </p:spPr>
        <p:txBody>
          <a:bodyPr wrap="square">
            <a:spAutoFit/>
            <a:scene3d>
              <a:camera prst="orthographicFront"/>
              <a:lightRig rig="threePt" dir="t"/>
            </a:scene3d>
            <a:sp3d contourW="12700"/>
          </a:bodyPr>
          <a:p>
            <a:pPr algn="l">
              <a:lnSpc>
                <a:spcPct val="120000"/>
              </a:lnSpc>
              <a:buClrTx/>
              <a:buSzTx/>
              <a:buFontTx/>
            </a:pPr>
            <a:r>
              <a:rPr lang="zh-CN" altLang="en-US" sz="2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微软雅黑" panose="020B0503020204020204" pitchFamily="34" charset="-122"/>
              </a:rPr>
              <a:t>四是金融创新和金融监管的关系</a:t>
            </a:r>
            <a:endParaRPr lang="zh-CN" altLang="en-US" sz="2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48" name="文本占位符 2"/>
          <p:cNvSpPr>
            <a:spLocks noGrp="1"/>
          </p:cNvSpPr>
          <p:nvPr/>
        </p:nvSpPr>
        <p:spPr>
          <a:xfrm>
            <a:off x="33020" y="479425"/>
            <a:ext cx="8572500" cy="496570"/>
          </a:xfrm>
          <a:prstGeom prst="rect">
            <a:avLst/>
          </a:prstGeom>
          <a:noFill/>
          <a:ln w="9525">
            <a:noFill/>
          </a:ln>
        </p:spPr>
        <p:txBody>
          <a:bodyPr anchor="t"/>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800" b="0" i="0" u="none" kern="1200" baseline="0">
                <a:solidFill>
                  <a:schemeClr val="tx1"/>
                </a:solidFill>
                <a:latin typeface="+mn-lt"/>
                <a:ea typeface="+mn-ea"/>
                <a:cs typeface="+mn-cs"/>
                <a:sym typeface="字魂59号-创粗黑" charset="-12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400" b="0" i="0" u="none" kern="1200" baseline="0">
                <a:solidFill>
                  <a:schemeClr val="tx1"/>
                </a:solidFill>
                <a:latin typeface="+mn-lt"/>
                <a:ea typeface="+mn-ea"/>
                <a:cs typeface="+mn-cs"/>
                <a:sym typeface="字魂59号-创粗黑" charset="-12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9pPr>
          </a:lstStyle>
          <a:p>
            <a:pPr marL="0" indent="0">
              <a:lnSpc>
                <a:spcPct val="70000"/>
              </a:lnSpc>
              <a:buNone/>
            </a:pPr>
            <a:r>
              <a:rPr kumimoji="1" lang="en-US" altLang="zh-CN" sz="2800" b="1" baseline="0" dirty="0">
                <a:solidFill>
                  <a:schemeClr val="tx1">
                    <a:lumMod val="75000"/>
                    <a:lumOff val="25000"/>
                  </a:schemeClr>
                </a:solidFill>
                <a:latin typeface="微软雅黑" panose="020B0503020204020204" pitchFamily="34" charset="-122"/>
                <a:ea typeface="微软雅黑" panose="020B0503020204020204" pitchFamily="34" charset="-122"/>
              </a:rPr>
              <a:t>  </a:t>
            </a:r>
            <a:r>
              <a:rPr kumimoji="1" lang="zh-CN" altLang="en-US" sz="2800" b="1" baseline="0" dirty="0">
                <a:solidFill>
                  <a:schemeClr val="tx1">
                    <a:lumMod val="75000"/>
                    <a:lumOff val="25000"/>
                  </a:schemeClr>
                </a:solidFill>
                <a:latin typeface="微软雅黑" panose="020B0503020204020204" pitchFamily="34" charset="-122"/>
                <a:ea typeface="微软雅黑" panose="020B0503020204020204" pitchFamily="34" charset="-122"/>
              </a:rPr>
              <a:t>二、需要认识和把握的几个关系</a:t>
            </a:r>
            <a:endParaRPr kumimoji="1" lang="zh-CN" altLang="en-US" sz="2800" b="1" baseline="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971550" y="1664970"/>
            <a:ext cx="9716135" cy="3105150"/>
          </a:xfrm>
          <a:prstGeom prst="rect">
            <a:avLst/>
          </a:prstGeom>
          <a:noFill/>
          <a:ln w="9525">
            <a:noFill/>
          </a:ln>
        </p:spPr>
        <p:txBody>
          <a:bodyPr wrap="square" anchor="t">
            <a:spAutoFit/>
          </a:bodyPr>
          <a:p>
            <a:pPr algn="l">
              <a:lnSpc>
                <a:spcPts val="2975"/>
              </a:lnSpc>
            </a:pPr>
            <a:r>
              <a:rPr lang="en-US" altLang="x-none" sz="2800" b="1" dirty="0">
                <a:solidFill>
                  <a:srgbClr val="C00000"/>
                </a:solidFill>
                <a:latin typeface="楷体_GB2312" panose="02010609030101010101" charset="-122"/>
                <a:ea typeface="楷体_GB2312" panose="02010609030101010101" charset="-122"/>
              </a:rPr>
              <a:t>   </a:t>
            </a:r>
            <a:endParaRPr lang="en-US" altLang="x-none" sz="2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ts val="2975"/>
              </a:lnSpc>
            </a:pPr>
            <a:r>
              <a:rPr lang="zh-CN" altLang="en-US"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金融创新是把双刃剑，应把握好以下几点：</a:t>
            </a:r>
            <a:endParaRPr lang="zh-CN" altLang="en-US"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ts val="2075"/>
              </a:lnSpc>
            </a:pP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endParaRPr>
          </a:p>
          <a:p>
            <a:pPr algn="l">
              <a:lnSpc>
                <a:spcPts val="2975"/>
              </a:lnSpc>
            </a:pP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0" algn="l" fontAlgn="auto">
              <a:lnSpc>
                <a:spcPts val="2500"/>
              </a:lnSpc>
              <a:buFont typeface="Wingdings" panose="05000000000000000000" charset="0"/>
              <a:buChar char="w"/>
            </a:pPr>
            <a:r>
              <a:rPr lang="zh-CN" altLang="en-US" sz="2800" b="1" dirty="0">
                <a:latin typeface="楷体" panose="02010609060101010101" charset="-122"/>
                <a:ea typeface="楷体" panose="02010609060101010101" charset="-122"/>
                <a:cs typeface="楷体" panose="02010609060101010101" charset="-122"/>
              </a:rPr>
              <a:t> 金融业务必须持牌经营，严禁无照驾驶</a:t>
            </a:r>
            <a:endParaRPr lang="zh-CN" altLang="en-US" sz="2800" b="1" dirty="0">
              <a:latin typeface="楷体" panose="02010609060101010101" charset="-122"/>
              <a:ea typeface="楷体" panose="02010609060101010101" charset="-122"/>
              <a:cs typeface="楷体" panose="02010609060101010101" charset="-122"/>
            </a:endParaRPr>
          </a:p>
          <a:p>
            <a:pPr marL="342900" indent="0" algn="l" fontAlgn="auto">
              <a:lnSpc>
                <a:spcPts val="2500"/>
              </a:lnSpc>
              <a:buFont typeface="Wingdings" panose="05000000000000000000" charset="0"/>
              <a:buChar char="w"/>
            </a:pPr>
            <a:endParaRPr lang="zh-CN" altLang="en-US" sz="2800" b="1" dirty="0">
              <a:latin typeface="楷体" panose="02010609060101010101" charset="-122"/>
              <a:ea typeface="楷体" panose="02010609060101010101" charset="-122"/>
              <a:cs typeface="楷体" panose="02010609060101010101" charset="-122"/>
            </a:endParaRPr>
          </a:p>
          <a:p>
            <a:pPr marL="342900" indent="0" algn="l" fontAlgn="auto">
              <a:lnSpc>
                <a:spcPts val="2500"/>
              </a:lnSpc>
              <a:buFont typeface="Wingdings" panose="05000000000000000000" charset="0"/>
              <a:buChar char="w"/>
            </a:pPr>
            <a:r>
              <a:rPr lang="zh-CN" altLang="en-US" sz="2800" b="1" dirty="0">
                <a:latin typeface="楷体" panose="02010609060101010101" charset="-122"/>
                <a:ea typeface="楷体" panose="02010609060101010101" charset="-122"/>
                <a:cs typeface="楷体" panose="02010609060101010101" charset="-122"/>
              </a:rPr>
              <a:t> 金融创新必须在审慎监管的前提下进行</a:t>
            </a:r>
            <a:endParaRPr lang="zh-CN" altLang="en-US" sz="2800" b="1" dirty="0">
              <a:latin typeface="楷体" panose="02010609060101010101" charset="-122"/>
              <a:ea typeface="楷体" panose="02010609060101010101" charset="-122"/>
              <a:cs typeface="楷体" panose="02010609060101010101" charset="-122"/>
            </a:endParaRPr>
          </a:p>
          <a:p>
            <a:pPr indent="0" algn="l" fontAlgn="auto">
              <a:lnSpc>
                <a:spcPts val="2500"/>
              </a:lnSpc>
              <a:buFont typeface="Wingdings" panose="05000000000000000000" charset="0"/>
              <a:buNone/>
            </a:pPr>
            <a:r>
              <a:rPr lang="zh-CN" altLang="en-US" sz="2800" b="1" dirty="0">
                <a:latin typeface="楷体" panose="02010609060101010101" charset="-122"/>
                <a:ea typeface="楷体" panose="02010609060101010101" charset="-122"/>
                <a:cs typeface="楷体" panose="02010609060101010101" charset="-122"/>
              </a:rPr>
              <a:t>    </a:t>
            </a:r>
            <a:endParaRPr lang="zh-CN" altLang="en-US" sz="2800" b="1" dirty="0">
              <a:latin typeface="楷体" panose="02010609060101010101" charset="-122"/>
              <a:ea typeface="楷体" panose="02010609060101010101" charset="-122"/>
              <a:cs typeface="楷体" panose="02010609060101010101" charset="-122"/>
            </a:endParaRPr>
          </a:p>
          <a:p>
            <a:pPr marL="342900" indent="0" algn="l" fontAlgn="auto">
              <a:lnSpc>
                <a:spcPts val="2500"/>
              </a:lnSpc>
              <a:buFont typeface="Wingdings" panose="05000000000000000000" charset="0"/>
              <a:buChar char="w"/>
            </a:pPr>
            <a:r>
              <a:rPr lang="zh-CN" altLang="en-US" sz="2800" b="1" dirty="0">
                <a:latin typeface="楷体" panose="02010609060101010101" charset="-122"/>
                <a:ea typeface="楷体" panose="02010609060101010101" charset="-122"/>
                <a:cs typeface="楷体" panose="02010609060101010101" charset="-122"/>
              </a:rPr>
              <a:t> 始终坚守安全和稳定的底线</a:t>
            </a:r>
            <a:endParaRPr lang="zh-CN" altLang="en-US" sz="2800" b="1" dirty="0">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线连接符 2"/>
          <p:cNvCxnSpPr/>
          <p:nvPr/>
        </p:nvCxnSpPr>
        <p:spPr>
          <a:xfrm>
            <a:off x="302419" y="976105"/>
            <a:ext cx="11587163" cy="0"/>
          </a:xfrm>
          <a:prstGeom prst="line">
            <a:avLst/>
          </a:prstGeom>
          <a:ln w="95250" cap="sq" cmpd="sng">
            <a:gradFill flip="none" rotWithShape="1">
              <a:gsLst>
                <a:gs pos="0">
                  <a:schemeClr val="accent1">
                    <a:lumMod val="0"/>
                    <a:lumOff val="100000"/>
                  </a:schemeClr>
                </a:gs>
                <a:gs pos="99000">
                  <a:schemeClr val="accent5">
                    <a:lumMod val="75000"/>
                  </a:schemeClr>
                </a:gs>
              </a:gsLst>
              <a:path path="circle">
                <a:fillToRect l="100000" t="100000"/>
              </a:path>
              <a:tileRect r="-100000" b="-100000"/>
            </a:gradFill>
            <a:round/>
          </a:ln>
        </p:spPr>
        <p:style>
          <a:lnRef idx="1">
            <a:schemeClr val="accent1"/>
          </a:lnRef>
          <a:fillRef idx="0">
            <a:schemeClr val="accent1"/>
          </a:fillRef>
          <a:effectRef idx="0">
            <a:schemeClr val="accent1"/>
          </a:effectRef>
          <a:fontRef idx="minor">
            <a:schemeClr val="tx1"/>
          </a:fontRef>
        </p:style>
      </p:cxnSp>
      <p:sp>
        <p:nvSpPr>
          <p:cNvPr id="5" name="矩形: 圆角 12"/>
          <p:cNvSpPr/>
          <p:nvPr/>
        </p:nvSpPr>
        <p:spPr>
          <a:xfrm>
            <a:off x="659130" y="1155700"/>
            <a:ext cx="10395585" cy="616585"/>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b="1"/>
          </a:p>
        </p:txBody>
      </p:sp>
      <p:sp>
        <p:nvSpPr>
          <p:cNvPr id="6" name="矩形 5"/>
          <p:cNvSpPr/>
          <p:nvPr/>
        </p:nvSpPr>
        <p:spPr>
          <a:xfrm>
            <a:off x="810260" y="1158875"/>
            <a:ext cx="9044305" cy="534035"/>
          </a:xfrm>
          <a:prstGeom prst="rect">
            <a:avLst/>
          </a:prstGeom>
          <a:ln>
            <a:noFill/>
          </a:ln>
        </p:spPr>
        <p:txBody>
          <a:bodyPr wrap="square">
            <a:spAutoFit/>
            <a:scene3d>
              <a:camera prst="orthographicFront"/>
              <a:lightRig rig="threePt" dir="t"/>
            </a:scene3d>
            <a:sp3d contourW="12700"/>
          </a:bodyPr>
          <a:p>
            <a:pPr algn="l">
              <a:lnSpc>
                <a:spcPct val="120000"/>
              </a:lnSpc>
              <a:buClrTx/>
              <a:buSzTx/>
              <a:buFontTx/>
            </a:pPr>
            <a:r>
              <a:rPr lang="zh-CN" altLang="en-US" sz="2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微软雅黑" panose="020B0503020204020204" pitchFamily="34" charset="-122"/>
              </a:rPr>
              <a:t>五是环节阻断与全链条治理的关系</a:t>
            </a:r>
            <a:endParaRPr lang="zh-CN" altLang="en-US" sz="2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48" name="文本占位符 2"/>
          <p:cNvSpPr>
            <a:spLocks noGrp="1"/>
          </p:cNvSpPr>
          <p:nvPr/>
        </p:nvSpPr>
        <p:spPr>
          <a:xfrm>
            <a:off x="255905" y="479425"/>
            <a:ext cx="8572500" cy="496570"/>
          </a:xfrm>
          <a:prstGeom prst="rect">
            <a:avLst/>
          </a:prstGeom>
          <a:noFill/>
          <a:ln w="9525">
            <a:noFill/>
          </a:ln>
        </p:spPr>
        <p:txBody>
          <a:bodyPr anchor="t"/>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800" b="0" i="0" u="none" kern="1200" baseline="0">
                <a:solidFill>
                  <a:schemeClr val="tx1"/>
                </a:solidFill>
                <a:latin typeface="+mn-lt"/>
                <a:ea typeface="+mn-ea"/>
                <a:cs typeface="+mn-cs"/>
                <a:sym typeface="字魂59号-创粗黑" charset="-12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400" b="0" i="0" u="none" kern="1200" baseline="0">
                <a:solidFill>
                  <a:schemeClr val="tx1"/>
                </a:solidFill>
                <a:latin typeface="+mn-lt"/>
                <a:ea typeface="+mn-ea"/>
                <a:cs typeface="+mn-cs"/>
                <a:sym typeface="字魂59号-创粗黑" charset="-12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9pPr>
          </a:lstStyle>
          <a:p>
            <a:pPr marL="0" indent="0">
              <a:lnSpc>
                <a:spcPct val="70000"/>
              </a:lnSpc>
              <a:buNone/>
            </a:pPr>
            <a:r>
              <a:rPr kumimoji="1" lang="zh-CN" altLang="en-US" sz="2800" b="1" baseline="0" dirty="0">
                <a:solidFill>
                  <a:schemeClr val="tx1">
                    <a:lumMod val="75000"/>
                    <a:lumOff val="25000"/>
                  </a:schemeClr>
                </a:solidFill>
                <a:latin typeface="微软雅黑" panose="020B0503020204020204" pitchFamily="34" charset="-122"/>
                <a:ea typeface="微软雅黑" panose="020B0503020204020204" pitchFamily="34" charset="-122"/>
              </a:rPr>
              <a:t>二、需要认识和把握的几个关系</a:t>
            </a:r>
            <a:endParaRPr kumimoji="1" lang="zh-CN" altLang="en-US" sz="2800" b="1" baseline="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Rectangle 5"/>
          <p:cNvSpPr>
            <a:spLocks noChangeArrowheads="1"/>
          </p:cNvSpPr>
          <p:nvPr/>
        </p:nvSpPr>
        <p:spPr bwMode="gray">
          <a:xfrm>
            <a:off x="923925" y="4483735"/>
            <a:ext cx="10315575" cy="1168400"/>
          </a:xfrm>
          <a:prstGeom prst="rect">
            <a:avLst/>
          </a:prstGeom>
          <a:solidFill>
            <a:srgbClr val="FFFFFF"/>
          </a:solidFill>
          <a:ln w="12700">
            <a:solidFill>
              <a:srgbClr val="C0C0C0"/>
            </a:solidFill>
            <a:miter lim="800000"/>
          </a:ln>
          <a:effectLst>
            <a:outerShdw blurRad="127000" dist="63500" dir="2700000" algn="tl" rotWithShape="0">
              <a:prstClr val="black">
                <a:alpha val="40000"/>
              </a:prstClr>
            </a:outerShdw>
          </a:effectLst>
        </p:spPr>
        <p:txBody>
          <a:bodyPr lIns="108000" tIns="108000" rIns="144000" bIns="72000"/>
          <a:p>
            <a:pPr>
              <a:lnSpc>
                <a:spcPts val="3600"/>
              </a:lnSpc>
              <a:spcAft>
                <a:spcPts val="800"/>
              </a:spcAft>
              <a:buClr>
                <a:srgbClr val="000000"/>
              </a:buClr>
              <a:buFont typeface="Wingdings" panose="05000000000000000000" charset="0"/>
            </a:pPr>
            <a:r>
              <a:rPr lang="zh-CN" altLang="en-US" sz="2400" b="1">
                <a:latin typeface="楷体" panose="02010609060101010101" charset="-122"/>
                <a:ea typeface="楷体" panose="02010609060101010101" charset="-122"/>
                <a:sym typeface="+mn-ea"/>
              </a:rPr>
              <a:t>源头阻断环节（</a:t>
            </a:r>
            <a:r>
              <a:rPr lang="zh-CN" altLang="en-US" sz="2400" b="1">
                <a:solidFill>
                  <a:srgbClr val="C00000"/>
                </a:solidFill>
                <a:latin typeface="楷体" panose="02010609060101010101" charset="-122"/>
                <a:ea typeface="楷体" panose="02010609060101010101" charset="-122"/>
                <a:sym typeface="+mn-ea"/>
              </a:rPr>
              <a:t>市场准入、行业监管</a:t>
            </a:r>
            <a:r>
              <a:rPr lang="zh-CN" altLang="en-US" sz="2400" b="1">
                <a:latin typeface="楷体" panose="02010609060101010101" charset="-122"/>
                <a:ea typeface="楷体" panose="02010609060101010101" charset="-122"/>
                <a:sym typeface="+mn-ea"/>
              </a:rPr>
              <a:t>）、蔓延防控环节（</a:t>
            </a:r>
            <a:r>
              <a:rPr lang="zh-CN" altLang="en-US" sz="2400" b="1">
                <a:solidFill>
                  <a:srgbClr val="C00000"/>
                </a:solidFill>
                <a:latin typeface="楷体" panose="02010609060101010101" charset="-122"/>
                <a:ea typeface="楷体" panose="02010609060101010101" charset="-122"/>
                <a:sym typeface="+mn-ea"/>
              </a:rPr>
              <a:t>广告治理</a:t>
            </a:r>
            <a:r>
              <a:rPr lang="zh-CN" altLang="en-US" sz="2400" b="1">
                <a:latin typeface="楷体" panose="02010609060101010101" charset="-122"/>
                <a:ea typeface="楷体" panose="02010609060101010101" charset="-122"/>
                <a:sym typeface="+mn-ea"/>
              </a:rPr>
              <a:t>）、发现打击环节（</a:t>
            </a:r>
            <a:r>
              <a:rPr lang="zh-CN" altLang="en-US" sz="2400" b="1">
                <a:solidFill>
                  <a:srgbClr val="C00000"/>
                </a:solidFill>
                <a:latin typeface="楷体" panose="02010609060101010101" charset="-122"/>
                <a:ea typeface="楷体" panose="02010609060101010101" charset="-122"/>
                <a:sym typeface="+mn-ea"/>
              </a:rPr>
              <a:t>监测预警、跨省案件协调</a:t>
            </a:r>
            <a:r>
              <a:rPr lang="zh-CN" altLang="en-US" sz="2400" b="1">
                <a:latin typeface="楷体" panose="02010609060101010101" charset="-122"/>
                <a:ea typeface="楷体" panose="02010609060101010101" charset="-122"/>
                <a:sym typeface="+mn-ea"/>
              </a:rPr>
              <a:t>）、善后处置环节（</a:t>
            </a:r>
            <a:r>
              <a:rPr lang="zh-CN" altLang="en-US" sz="2400" b="1">
                <a:solidFill>
                  <a:srgbClr val="C00000"/>
                </a:solidFill>
                <a:latin typeface="楷体" panose="02010609060101010101" charset="-122"/>
                <a:ea typeface="楷体" panose="02010609060101010101" charset="-122"/>
                <a:sym typeface="+mn-ea"/>
              </a:rPr>
              <a:t>追赃挽损</a:t>
            </a:r>
            <a:r>
              <a:rPr lang="zh-CN" altLang="en-US" sz="2400" b="1">
                <a:latin typeface="楷体" panose="02010609060101010101" charset="-122"/>
                <a:ea typeface="楷体" panose="02010609060101010101" charset="-122"/>
                <a:sym typeface="+mn-ea"/>
              </a:rPr>
              <a:t>）</a:t>
            </a:r>
            <a:endParaRPr lang="zh-CN" altLang="en-US" sz="2400" b="1" noProof="1">
              <a:latin typeface="楷体" panose="02010609060101010101" charset="-122"/>
              <a:ea typeface="楷体" panose="02010609060101010101" charset="-122"/>
              <a:cs typeface="Arial" panose="020B0604020202020204" pitchFamily="34" charset="0"/>
              <a:sym typeface="+mn-ea"/>
            </a:endParaRPr>
          </a:p>
        </p:txBody>
      </p:sp>
      <p:sp>
        <p:nvSpPr>
          <p:cNvPr id="7" name="Rectangle 19"/>
          <p:cNvSpPr>
            <a:spLocks noChangeArrowheads="1"/>
          </p:cNvSpPr>
          <p:nvPr/>
        </p:nvSpPr>
        <p:spPr bwMode="gray">
          <a:xfrm>
            <a:off x="918210" y="3855085"/>
            <a:ext cx="2007870" cy="411480"/>
          </a:xfrm>
          <a:prstGeom prst="rect">
            <a:avLst/>
          </a:prstGeom>
          <a:solidFill>
            <a:schemeClr val="accent1">
              <a:lumMod val="75000"/>
            </a:schemeClr>
          </a:solidFill>
          <a:ln w="12700">
            <a:solidFill>
              <a:srgbClr val="C0C0C0"/>
            </a:solidFill>
            <a:miter lim="800000"/>
          </a:ln>
          <a:effectLst>
            <a:outerShdw blurRad="127000" dist="63500" dir="2700000" algn="tl" rotWithShape="0">
              <a:prstClr val="black">
                <a:alpha val="40000"/>
              </a:prstClr>
            </a:outerShdw>
          </a:effectLst>
        </p:spPr>
        <p:txBody>
          <a:bodyPr lIns="108000" tIns="72000" rIns="108000" bIns="72000" anchor="ctr"/>
          <a:p>
            <a:pPr algn="ctr" defTabSz="801370" eaLnBrk="0" hangingPunct="0"/>
            <a:r>
              <a:rPr lang="zh-CN" altLang="en-US" sz="2400" b="1" noProof="1">
                <a:solidFill>
                  <a:srgbClr val="FFFFFF"/>
                </a:solidFill>
                <a:effectLst>
                  <a:outerShdw blurRad="190500" algn="ctr" rotWithShape="0">
                    <a:prstClr val="black">
                      <a:alpha val="50000"/>
                    </a:prstClr>
                  </a:outerShdw>
                </a:effectLst>
                <a:latin typeface="方正楷体_GBK" panose="03000509000000000000" pitchFamily="1" charset="-122"/>
                <a:ea typeface="方正楷体_GBK" panose="03000509000000000000" pitchFamily="1" charset="-122"/>
                <a:cs typeface="Arial" panose="020B0604020202020204" pitchFamily="34" charset="0"/>
              </a:rPr>
              <a:t>重点环节</a:t>
            </a:r>
            <a:endParaRPr lang="zh-CN" altLang="en-US" sz="2400" b="1" noProof="1">
              <a:solidFill>
                <a:srgbClr val="FFFFFF"/>
              </a:solidFill>
              <a:effectLst>
                <a:outerShdw blurRad="190500" algn="ctr" rotWithShape="0">
                  <a:prstClr val="black">
                    <a:alpha val="50000"/>
                  </a:prstClr>
                </a:outerShdw>
              </a:effectLst>
              <a:latin typeface="方正楷体_GBK" panose="03000509000000000000" pitchFamily="1" charset="-122"/>
              <a:ea typeface="方正楷体_GBK" panose="03000509000000000000" pitchFamily="1" charset="-122"/>
              <a:cs typeface="Arial" panose="020B0604020202020204" pitchFamily="34" charset="0"/>
            </a:endParaRPr>
          </a:p>
        </p:txBody>
      </p:sp>
      <p:sp>
        <p:nvSpPr>
          <p:cNvPr id="8" name="Rectangle 19"/>
          <p:cNvSpPr>
            <a:spLocks noChangeArrowheads="1"/>
          </p:cNvSpPr>
          <p:nvPr/>
        </p:nvSpPr>
        <p:spPr bwMode="gray">
          <a:xfrm>
            <a:off x="889635" y="2089785"/>
            <a:ext cx="1923415" cy="411480"/>
          </a:xfrm>
          <a:prstGeom prst="rect">
            <a:avLst/>
          </a:prstGeom>
          <a:gradFill>
            <a:gsLst>
              <a:gs pos="0">
                <a:srgbClr val="007BD3"/>
              </a:gs>
              <a:gs pos="100000">
                <a:srgbClr val="034373"/>
              </a:gs>
            </a:gsLst>
            <a:lin ang="5400000" scaled="0"/>
          </a:gradFill>
          <a:ln w="12700">
            <a:solidFill>
              <a:srgbClr val="C0C0C0"/>
            </a:solidFill>
            <a:miter lim="800000"/>
          </a:ln>
          <a:effectLst>
            <a:outerShdw blurRad="127000" dist="63500" dir="2700000" algn="tl" rotWithShape="0">
              <a:prstClr val="black">
                <a:alpha val="40000"/>
              </a:prstClr>
            </a:outerShdw>
          </a:effectLst>
        </p:spPr>
        <p:txBody>
          <a:bodyPr lIns="108000" tIns="72000" rIns="108000" bIns="72000" anchor="ctr"/>
          <a:p>
            <a:pPr algn="ctr" defTabSz="801370" eaLnBrk="0" hangingPunct="0"/>
            <a:r>
              <a:rPr lang="zh-CN" altLang="en-US" sz="2400" b="1" noProof="1">
                <a:solidFill>
                  <a:srgbClr val="FFFFFF"/>
                </a:solidFill>
                <a:effectLst>
                  <a:outerShdw blurRad="190500" algn="ctr" rotWithShape="0">
                    <a:prstClr val="black">
                      <a:alpha val="50000"/>
                    </a:prstClr>
                  </a:outerShdw>
                </a:effectLst>
                <a:latin typeface="方正楷体_GBK" panose="03000509000000000000" pitchFamily="1" charset="-122"/>
                <a:ea typeface="方正楷体_GBK" panose="03000509000000000000" pitchFamily="1" charset="-122"/>
                <a:cs typeface="Arial" panose="020B0604020202020204" pitchFamily="34" charset="0"/>
              </a:rPr>
              <a:t>全链条治理</a:t>
            </a:r>
            <a:endParaRPr lang="zh-CN" altLang="en-US" sz="2400" b="1" noProof="1">
              <a:solidFill>
                <a:srgbClr val="FFFFFF"/>
              </a:solidFill>
              <a:effectLst>
                <a:outerShdw blurRad="190500" algn="ctr" rotWithShape="0">
                  <a:prstClr val="black">
                    <a:alpha val="50000"/>
                  </a:prstClr>
                </a:outerShdw>
              </a:effectLst>
              <a:latin typeface="方正楷体_GBK" panose="03000509000000000000" pitchFamily="1" charset="-122"/>
              <a:ea typeface="方正楷体_GBK" panose="03000509000000000000" pitchFamily="1" charset="-122"/>
              <a:cs typeface="Arial" panose="020B0604020202020204" pitchFamily="34" charset="0"/>
            </a:endParaRPr>
          </a:p>
        </p:txBody>
      </p:sp>
      <p:sp>
        <p:nvSpPr>
          <p:cNvPr id="9" name="Rectangle 5"/>
          <p:cNvSpPr>
            <a:spLocks noChangeArrowheads="1"/>
          </p:cNvSpPr>
          <p:nvPr/>
        </p:nvSpPr>
        <p:spPr bwMode="gray">
          <a:xfrm>
            <a:off x="895985" y="2696210"/>
            <a:ext cx="10342880" cy="687070"/>
          </a:xfrm>
          <a:prstGeom prst="rect">
            <a:avLst/>
          </a:prstGeom>
          <a:solidFill>
            <a:srgbClr val="FFFFFF"/>
          </a:solidFill>
          <a:ln w="12700">
            <a:solidFill>
              <a:srgbClr val="C0C0C0"/>
            </a:solidFill>
            <a:miter lim="800000"/>
          </a:ln>
          <a:effectLst>
            <a:outerShdw blurRad="127000" dist="63500" dir="2700000" algn="tl" rotWithShape="0">
              <a:prstClr val="black">
                <a:alpha val="40000"/>
              </a:prstClr>
            </a:outerShdw>
          </a:effectLst>
        </p:spPr>
        <p:txBody>
          <a:bodyPr lIns="108000" tIns="108000" rIns="144000" bIns="72000"/>
          <a:p>
            <a:pPr>
              <a:lnSpc>
                <a:spcPts val="3600"/>
              </a:lnSpc>
              <a:spcAft>
                <a:spcPts val="800"/>
              </a:spcAft>
              <a:buClr>
                <a:srgbClr val="000000"/>
              </a:buClr>
              <a:buFont typeface="Wingdings" panose="05000000000000000000" charset="0"/>
            </a:pPr>
            <a:r>
              <a:rPr lang="zh-CN" altLang="en-US" sz="2300" b="1">
                <a:latin typeface="楷体" panose="02010609060101010101" charset="-122"/>
                <a:ea typeface="楷体" panose="02010609060101010101" charset="-122"/>
                <a:sym typeface="+mn-ea"/>
              </a:rPr>
              <a:t>环环相扣、节节阻击，建立全社会、全行业、全生态链治理的全链条治理格局</a:t>
            </a:r>
            <a:endParaRPr lang="zh-CN" altLang="en-US" sz="2300" b="1">
              <a:latin typeface="楷体" panose="02010609060101010101" charset="-122"/>
              <a:ea typeface="楷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26423" y="1994460"/>
            <a:ext cx="9945189" cy="2695105"/>
            <a:chOff x="-1998136" y="1934016"/>
            <a:chExt cx="12192000" cy="330398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990635" y="1934016"/>
              <a:ext cx="10327215" cy="3290705"/>
            </a:xfrm>
            <a:prstGeom prst="rect">
              <a:avLst/>
            </a:prstGeom>
          </p:spPr>
        </p:pic>
        <p:sp>
          <p:nvSpPr>
            <p:cNvPr id="3" name="任意多边形 2"/>
            <p:cNvSpPr>
              <a:spLocks noChangeArrowheads="1"/>
            </p:cNvSpPr>
            <p:nvPr/>
          </p:nvSpPr>
          <p:spPr bwMode="auto">
            <a:xfrm flipH="1">
              <a:off x="-1998136" y="1935996"/>
              <a:ext cx="12192000" cy="3302000"/>
            </a:xfrm>
            <a:custGeom>
              <a:avLst/>
              <a:gdLst>
                <a:gd name="connsiteX0" fmla="*/ 12192000 w 12192000"/>
                <a:gd name="connsiteY0" fmla="*/ 0 h 3302000"/>
                <a:gd name="connsiteX1" fmla="*/ 0 w 12192000"/>
                <a:gd name="connsiteY1" fmla="*/ 0 h 3302000"/>
                <a:gd name="connsiteX2" fmla="*/ 0 w 12192000"/>
                <a:gd name="connsiteY2" fmla="*/ 3302000 h 3302000"/>
                <a:gd name="connsiteX3" fmla="*/ 12192000 w 12192000"/>
                <a:gd name="connsiteY3" fmla="*/ 3302000 h 3302000"/>
              </a:gdLst>
              <a:ahLst/>
              <a:cxnLst>
                <a:cxn ang="0">
                  <a:pos x="connsiteX0" y="connsiteY0"/>
                </a:cxn>
                <a:cxn ang="0">
                  <a:pos x="connsiteX1" y="connsiteY1"/>
                </a:cxn>
                <a:cxn ang="0">
                  <a:pos x="connsiteX2" y="connsiteY2"/>
                </a:cxn>
                <a:cxn ang="0">
                  <a:pos x="connsiteX3" y="connsiteY3"/>
                </a:cxn>
              </a:cxnLst>
              <a:rect l="l" t="t" r="r" b="b"/>
              <a:pathLst>
                <a:path w="12192000" h="3302000">
                  <a:moveTo>
                    <a:pt x="12192000" y="0"/>
                  </a:moveTo>
                  <a:lnTo>
                    <a:pt x="0" y="0"/>
                  </a:lnTo>
                  <a:lnTo>
                    <a:pt x="0" y="3302000"/>
                  </a:lnTo>
                  <a:lnTo>
                    <a:pt x="12192000" y="3302000"/>
                  </a:lnTo>
                  <a:close/>
                </a:path>
              </a:pathLst>
            </a:custGeom>
            <a:solidFill>
              <a:schemeClr val="tx1">
                <a:alpha val="50000"/>
              </a:schemeClr>
            </a:solidFill>
            <a:ln w="12700" cmpd="sng">
              <a:noFill/>
              <a:miter lim="800000"/>
            </a:ln>
          </p:spPr>
          <p:txBody>
            <a:bodyPr wrap="square" anchor="ctr">
              <a:noAutofit/>
            </a:bodyPr>
            <a:lstStyle/>
            <a:p>
              <a:pPr algn="ctr">
                <a:defRPr/>
              </a:pPr>
              <a:endParaRPr lang="zh-CN" altLang="en-US" b="1" dirty="0">
                <a:solidFill>
                  <a:srgbClr val="FFC000"/>
                </a:solidFill>
                <a:latin typeface="+mn-ea"/>
                <a:ea typeface="+mn-ea"/>
              </a:endParaRPr>
            </a:p>
          </p:txBody>
        </p:sp>
      </p:grpSp>
      <p:sp>
        <p:nvSpPr>
          <p:cNvPr id="7" name="矩形 6"/>
          <p:cNvSpPr/>
          <p:nvPr/>
        </p:nvSpPr>
        <p:spPr>
          <a:xfrm>
            <a:off x="4165055" y="1058091"/>
            <a:ext cx="7171509" cy="5016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049486" y="1994460"/>
            <a:ext cx="7916091" cy="269510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480560" y="2380615"/>
            <a:ext cx="7051675" cy="1938020"/>
          </a:xfrm>
          <a:prstGeom prst="rect">
            <a:avLst/>
          </a:prstGeom>
          <a:noFill/>
        </p:spPr>
        <p:txBody>
          <a:bodyPr wrap="square" rtlCol="0">
            <a:spAutoFit/>
          </a:bodyPr>
          <a:lstStyle/>
          <a:p>
            <a:pPr algn="ctr"/>
            <a:r>
              <a:rPr lang="zh-CN" sz="6000" b="1" kern="0">
                <a:solidFill>
                  <a:schemeClr val="bg1"/>
                </a:solidFill>
                <a:latin typeface="微软雅黑" panose="020B0503020204020204" pitchFamily="34" charset="-122"/>
                <a:ea typeface="微软雅黑" panose="020B0503020204020204" pitchFamily="34" charset="-122"/>
                <a:cs typeface="Helvetica" panose="020B0504020202030204" pitchFamily="34" charset="0"/>
              </a:rPr>
              <a:t>贯彻《条例》需重点关注的几个问题</a:t>
            </a:r>
            <a:endParaRPr lang="zh-CN" sz="6000" b="1" kern="0">
              <a:solidFill>
                <a:schemeClr val="bg1"/>
              </a:solidFill>
              <a:latin typeface="微软雅黑" panose="020B0503020204020204" pitchFamily="34" charset="-122"/>
              <a:ea typeface="微软雅黑" panose="020B0503020204020204" pitchFamily="34" charset="-122"/>
              <a:cs typeface="Helvetica" panose="020B0504020202030204" pitchFamily="34" charset="0"/>
            </a:endParaRPr>
          </a:p>
        </p:txBody>
      </p:sp>
      <p:sp>
        <p:nvSpPr>
          <p:cNvPr id="10" name="文本框 9"/>
          <p:cNvSpPr txBox="1"/>
          <p:nvPr/>
        </p:nvSpPr>
        <p:spPr>
          <a:xfrm>
            <a:off x="1356084" y="2372887"/>
            <a:ext cx="1808480" cy="1938020"/>
          </a:xfrm>
          <a:prstGeom prst="rect">
            <a:avLst/>
          </a:prstGeom>
          <a:noFill/>
        </p:spPr>
        <p:txBody>
          <a:bodyPr wrap="none" rtlCol="0">
            <a:spAutoFit/>
          </a:bodyPr>
          <a:lstStyle/>
          <a:p>
            <a:r>
              <a:rPr lang="en-US" altLang="zh-CN" sz="12000" dirty="0">
                <a:ln>
                  <a:solidFill>
                    <a:schemeClr val="bg1"/>
                  </a:solidFill>
                </a:ln>
                <a:solidFill>
                  <a:schemeClr val="tx1">
                    <a:alpha val="35000"/>
                  </a:schemeClr>
                </a:solidFill>
                <a:latin typeface="Impact" panose="020B0806030902050204" pitchFamily="34" charset="0"/>
              </a:rPr>
              <a:t>03</a:t>
            </a:r>
            <a:endParaRPr lang="zh-CN" altLang="en-US" sz="12000" dirty="0">
              <a:ln>
                <a:solidFill>
                  <a:schemeClr val="bg1"/>
                </a:solidFill>
              </a:ln>
              <a:solidFill>
                <a:schemeClr val="tx1">
                  <a:alpha val="35000"/>
                </a:schemeClr>
              </a:solidFill>
              <a:latin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rotWithShape="1">
          <a:blip r:embed="rId1">
            <a:extLst>
              <a:ext uri="{28A0092B-C50C-407E-A947-70E740481C1C}">
                <a14:useLocalDpi xmlns:a14="http://schemas.microsoft.com/office/drawing/2010/main" val="0"/>
              </a:ext>
            </a:extLst>
          </a:blip>
          <a:srcRect l="15072" t="81630" r="40163"/>
          <a:stretch>
            <a:fillRect/>
          </a:stretch>
        </p:blipFill>
        <p:spPr>
          <a:xfrm>
            <a:off x="217805" y="4017010"/>
            <a:ext cx="11756390" cy="2614295"/>
          </a:xfrm>
          <a:prstGeom prst="rect">
            <a:avLst/>
          </a:prstGeom>
        </p:spPr>
      </p:pic>
      <p:sp>
        <p:nvSpPr>
          <p:cNvPr id="5" name="文本框 4"/>
          <p:cNvSpPr txBox="1"/>
          <p:nvPr/>
        </p:nvSpPr>
        <p:spPr>
          <a:xfrm>
            <a:off x="2783840" y="565785"/>
            <a:ext cx="6920230" cy="829945"/>
          </a:xfrm>
          <a:prstGeom prst="rect">
            <a:avLst/>
          </a:prstGeom>
          <a:noFill/>
        </p:spPr>
        <p:txBody>
          <a:bodyPr wrap="square" rtlCol="0">
            <a:spAutoFit/>
          </a:bodyPr>
          <a:lstStyle/>
          <a:p>
            <a:pPr algn="ctr">
              <a:lnSpc>
                <a:spcPct val="150000"/>
              </a:lnSpc>
            </a:pPr>
            <a:r>
              <a:rPr lang="zh-CN" sz="3200" b="1">
                <a:solidFill>
                  <a:schemeClr val="tx1"/>
                </a:solidFill>
                <a:latin typeface="微软雅黑" panose="020B0503020204020204" pitchFamily="34" charset="-122"/>
                <a:ea typeface="微软雅黑" panose="020B0503020204020204" pitchFamily="34" charset="-122"/>
                <a:sym typeface="字魂59号-创粗黑" charset="-122"/>
              </a:rPr>
              <a:t>《条例》出台的背景和意义</a:t>
            </a:r>
            <a:endParaRPr lang="zh-CN" sz="3200" b="1">
              <a:solidFill>
                <a:schemeClr val="tx1"/>
              </a:solidFill>
              <a:latin typeface="微软雅黑" panose="020B0503020204020204" pitchFamily="34" charset="-122"/>
              <a:ea typeface="微软雅黑" panose="020B0503020204020204" pitchFamily="34" charset="-122"/>
              <a:sym typeface="字魂59号-创粗黑" charset="-122"/>
            </a:endParaRPr>
          </a:p>
        </p:txBody>
      </p:sp>
      <p:sp>
        <p:nvSpPr>
          <p:cNvPr id="6" name="文本框 5"/>
          <p:cNvSpPr txBox="1"/>
          <p:nvPr/>
        </p:nvSpPr>
        <p:spPr>
          <a:xfrm>
            <a:off x="3946085" y="2073325"/>
            <a:ext cx="7498080" cy="583565"/>
          </a:xfrm>
          <a:prstGeom prst="rect">
            <a:avLst/>
          </a:prstGeom>
          <a:noFill/>
        </p:spPr>
        <p:txBody>
          <a:bodyPr wrap="none" rtlCol="0">
            <a:spAutoFit/>
          </a:bodyPr>
          <a:lstStyle/>
          <a:p>
            <a:pPr algn="ctr"/>
            <a:r>
              <a:rPr lang="zh-CN" altLang="en-US" sz="3200" b="1" dirty="0">
                <a:solidFill>
                  <a:schemeClr val="tx1"/>
                </a:solidFill>
                <a:latin typeface="微软雅黑" panose="020B0503020204020204" pitchFamily="34" charset="-122"/>
                <a:ea typeface="微软雅黑" panose="020B0503020204020204" pitchFamily="34" charset="-122"/>
                <a:sym typeface="字魂59号-创粗黑" charset="-122"/>
              </a:rPr>
              <a:t>学习《条例》需要认识和把握的几个关系</a:t>
            </a:r>
            <a:endParaRPr lang="zh-CN" altLang="en-US" sz="3200" b="1" dirty="0">
              <a:solidFill>
                <a:schemeClr val="tx1"/>
              </a:solidFill>
              <a:latin typeface="微软雅黑" panose="020B0503020204020204" pitchFamily="34" charset="-122"/>
              <a:ea typeface="微软雅黑" panose="020B0503020204020204" pitchFamily="34" charset="-122"/>
              <a:sym typeface="字魂59号-创粗黑" charset="-122"/>
            </a:endParaRPr>
          </a:p>
        </p:txBody>
      </p:sp>
      <p:sp>
        <p:nvSpPr>
          <p:cNvPr id="28" name="文本框 27"/>
          <p:cNvSpPr txBox="1"/>
          <p:nvPr/>
        </p:nvSpPr>
        <p:spPr>
          <a:xfrm>
            <a:off x="516782" y="2016159"/>
            <a:ext cx="1765300" cy="1198880"/>
          </a:xfrm>
          <a:prstGeom prst="rect">
            <a:avLst/>
          </a:prstGeom>
          <a:noFill/>
        </p:spPr>
        <p:txBody>
          <a:bodyPr wrap="none" rtlCol="0">
            <a:spAutoFit/>
          </a:bodyPr>
          <a:lstStyle/>
          <a:p>
            <a:r>
              <a:rPr lang="zh-CN" altLang="en-US" sz="4800" b="1" smtClean="0">
                <a:latin typeface="微软雅黑" panose="020B0503020204020204" pitchFamily="34" charset="-122"/>
                <a:ea typeface="微软雅黑" panose="020B0503020204020204" pitchFamily="34" charset="-122"/>
              </a:rPr>
              <a:t>目  录 </a:t>
            </a:r>
            <a:endParaRPr lang="zh-CN" altLang="en-US" sz="4800" b="1" smtClean="0">
              <a:latin typeface="微软雅黑" panose="020B0503020204020204" pitchFamily="34" charset="-122"/>
              <a:ea typeface="微软雅黑" panose="020B0503020204020204" pitchFamily="34" charset="-122"/>
            </a:endParaRPr>
          </a:p>
          <a:p>
            <a:r>
              <a:rPr lang="en-US" altLang="zh-CN" sz="2400" b="1">
                <a:latin typeface="微软雅黑" panose="020B0503020204020204" pitchFamily="34" charset="-122"/>
                <a:ea typeface="微软雅黑" panose="020B0503020204020204" pitchFamily="34" charset="-122"/>
              </a:rPr>
              <a:t>CONTENT</a:t>
            </a:r>
            <a:endParaRPr lang="en-US" altLang="zh-CN" sz="2400" b="1">
              <a:latin typeface="微软雅黑" panose="020B0503020204020204" pitchFamily="34" charset="-122"/>
              <a:ea typeface="微软雅黑" panose="020B0503020204020204" pitchFamily="34" charset="-122"/>
            </a:endParaRPr>
          </a:p>
        </p:txBody>
      </p:sp>
      <p:sp>
        <p:nvSpPr>
          <p:cNvPr id="39" name="文本框 38"/>
          <p:cNvSpPr txBox="1"/>
          <p:nvPr/>
        </p:nvSpPr>
        <p:spPr>
          <a:xfrm>
            <a:off x="2626995" y="565785"/>
            <a:ext cx="895350" cy="922020"/>
          </a:xfrm>
          <a:prstGeom prst="rect">
            <a:avLst/>
          </a:prstGeom>
          <a:noFill/>
          <a:ln>
            <a:noFill/>
          </a:ln>
          <a:extLst>
            <a:ext uri="{909E8E84-426E-40DD-AFC4-6F175D3DCCD1}">
              <a14:hiddenFill xmlns:a14="http://schemas.microsoft.com/office/drawing/2010/main">
                <a:solidFill>
                  <a:schemeClr val="accent5">
                    <a:lumMod val="40000"/>
                    <a:lumOff val="60000"/>
                  </a:schemeClr>
                </a:solidFill>
              </a14:hiddenFill>
            </a:ext>
          </a:extLst>
        </p:spPr>
        <p:txBody>
          <a:bodyPr wrap="square" rtlCol="0">
            <a:spAutoFit/>
            <a:scene3d>
              <a:camera prst="orthographicFront"/>
              <a:lightRig rig="threePt" dir="t"/>
            </a:scene3d>
          </a:bodyPr>
          <a:lstStyle/>
          <a:p>
            <a:r>
              <a:rPr lang="en-US" altLang="zh-CN" sz="5400" smtClean="0">
                <a:solidFill>
                  <a:srgbClr val="C00000"/>
                </a:solidFill>
                <a:effectLst>
                  <a:outerShdw blurRad="38100" dist="25400" dir="5400000" algn="ctr" rotWithShape="0">
                    <a:srgbClr val="6E747A">
                      <a:alpha val="43000"/>
                    </a:srgbClr>
                  </a:outerShdw>
                </a:effectLst>
                <a:latin typeface="Impact" panose="020B0806030902050204" pitchFamily="34" charset="0"/>
              </a:rPr>
              <a:t>01</a:t>
            </a:r>
            <a:endParaRPr lang="en-US" altLang="zh-CN" sz="5400" smtClean="0">
              <a:solidFill>
                <a:srgbClr val="C00000"/>
              </a:solidFill>
              <a:effectLst>
                <a:outerShdw blurRad="38100" dist="25400" dir="5400000" algn="ctr" rotWithShape="0">
                  <a:srgbClr val="6E747A">
                    <a:alpha val="43000"/>
                  </a:srgbClr>
                </a:outerShdw>
              </a:effectLst>
              <a:latin typeface="Impact" panose="020B0806030902050204" pitchFamily="34" charset="0"/>
            </a:endParaRPr>
          </a:p>
        </p:txBody>
      </p:sp>
      <p:sp>
        <p:nvSpPr>
          <p:cNvPr id="40" name="文本框 39"/>
          <p:cNvSpPr txBox="1"/>
          <p:nvPr/>
        </p:nvSpPr>
        <p:spPr>
          <a:xfrm>
            <a:off x="2627628" y="1904151"/>
            <a:ext cx="894715" cy="922020"/>
          </a:xfrm>
          <a:prstGeom prst="rect">
            <a:avLst/>
          </a:prstGeom>
          <a:noFill/>
          <a:ln>
            <a:noFill/>
          </a:ln>
        </p:spPr>
        <p:txBody>
          <a:bodyPr wrap="none" rtlCol="0">
            <a:spAutoFit/>
          </a:bodyPr>
          <a:lstStyle/>
          <a:p>
            <a:pPr algn="l"/>
            <a:r>
              <a:rPr lang="en-US" altLang="zh-CN" sz="5400" smtClean="0">
                <a:solidFill>
                  <a:srgbClr val="C00000"/>
                </a:solidFill>
                <a:effectLst>
                  <a:outerShdw blurRad="38100" dist="25400" dir="5400000" algn="ctr" rotWithShape="0">
                    <a:srgbClr val="6E747A">
                      <a:alpha val="43000"/>
                    </a:srgbClr>
                  </a:outerShdw>
                </a:effectLst>
                <a:latin typeface="Impact" panose="020B0806030902050204" pitchFamily="34" charset="0"/>
              </a:rPr>
              <a:t>02</a:t>
            </a:r>
            <a:endParaRPr lang="en-US" altLang="zh-CN" sz="5400" smtClean="0">
              <a:solidFill>
                <a:srgbClr val="C00000"/>
              </a:solidFill>
              <a:effectLst>
                <a:outerShdw blurRad="38100" dist="25400" dir="5400000" algn="ctr" rotWithShape="0">
                  <a:srgbClr val="6E747A">
                    <a:alpha val="43000"/>
                  </a:srgbClr>
                </a:outerShdw>
              </a:effectLst>
              <a:latin typeface="Impact" panose="020B0806030902050204" pitchFamily="34" charset="0"/>
            </a:endParaRPr>
          </a:p>
        </p:txBody>
      </p:sp>
      <p:sp>
        <p:nvSpPr>
          <p:cNvPr id="41" name="文本框 40"/>
          <p:cNvSpPr txBox="1"/>
          <p:nvPr/>
        </p:nvSpPr>
        <p:spPr>
          <a:xfrm>
            <a:off x="2589256" y="3163356"/>
            <a:ext cx="914400" cy="922020"/>
          </a:xfrm>
          <a:prstGeom prst="rect">
            <a:avLst/>
          </a:prstGeom>
          <a:noFill/>
          <a:ln>
            <a:noFill/>
          </a:ln>
        </p:spPr>
        <p:txBody>
          <a:bodyPr wrap="none" rtlCol="0">
            <a:spAutoFit/>
          </a:bodyPr>
          <a:lstStyle/>
          <a:p>
            <a:pPr algn="l"/>
            <a:r>
              <a:rPr lang="en-US" altLang="zh-CN" sz="5400" smtClean="0">
                <a:solidFill>
                  <a:srgbClr val="C00000"/>
                </a:solidFill>
                <a:effectLst>
                  <a:outerShdw blurRad="38100" dist="25400" dir="5400000" algn="ctr" rotWithShape="0">
                    <a:srgbClr val="6E747A">
                      <a:alpha val="43000"/>
                    </a:srgbClr>
                  </a:outerShdw>
                </a:effectLst>
                <a:latin typeface="Impact" panose="020B0806030902050204" pitchFamily="34" charset="0"/>
              </a:rPr>
              <a:t>03</a:t>
            </a:r>
            <a:endParaRPr lang="en-US" altLang="zh-CN" sz="5400" smtClean="0">
              <a:solidFill>
                <a:srgbClr val="C00000"/>
              </a:solidFill>
              <a:effectLst>
                <a:outerShdw blurRad="38100" dist="25400" dir="5400000" algn="ctr" rotWithShape="0">
                  <a:srgbClr val="6E747A">
                    <a:alpha val="43000"/>
                  </a:srgbClr>
                </a:outerShdw>
              </a:effectLst>
              <a:latin typeface="Impact" panose="020B0806030902050204" pitchFamily="34" charset="0"/>
            </a:endParaRPr>
          </a:p>
        </p:txBody>
      </p:sp>
      <p:sp>
        <p:nvSpPr>
          <p:cNvPr id="4" name="文本框 3"/>
          <p:cNvSpPr txBox="1"/>
          <p:nvPr/>
        </p:nvSpPr>
        <p:spPr>
          <a:xfrm>
            <a:off x="3850640" y="3332480"/>
            <a:ext cx="7333615" cy="583565"/>
          </a:xfrm>
          <a:prstGeom prst="rect">
            <a:avLst/>
          </a:prstGeom>
          <a:noFill/>
        </p:spPr>
        <p:txBody>
          <a:bodyPr wrap="square" rtlCol="0">
            <a:spAutoFit/>
          </a:bodyPr>
          <a:p>
            <a:pPr algn="ctr"/>
            <a:r>
              <a:rPr lang="zh-CN" altLang="en-US" sz="3200" b="1" dirty="0">
                <a:solidFill>
                  <a:schemeClr val="tx1"/>
                </a:solidFill>
                <a:latin typeface="微软雅黑" panose="020B0503020204020204" pitchFamily="34" charset="-122"/>
                <a:ea typeface="微软雅黑" panose="020B0503020204020204" pitchFamily="34" charset="-122"/>
                <a:sym typeface="字魂59号-创粗黑" charset="-122"/>
              </a:rPr>
              <a:t>贯彻《条例》需要重点关注的几个问题</a:t>
            </a:r>
            <a:endParaRPr lang="zh-CN" altLang="en-US" sz="3200" b="1" dirty="0">
              <a:solidFill>
                <a:schemeClr val="tx1"/>
              </a:solidFill>
              <a:latin typeface="微软雅黑" panose="020B0503020204020204" pitchFamily="34" charset="-122"/>
              <a:ea typeface="微软雅黑" panose="020B0503020204020204" pitchFamily="34" charset="-122"/>
              <a:sym typeface="字魂59号-创粗黑" charset="-122"/>
            </a:endParaRPr>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线连接符 2"/>
          <p:cNvCxnSpPr/>
          <p:nvPr/>
        </p:nvCxnSpPr>
        <p:spPr>
          <a:xfrm>
            <a:off x="302419" y="976105"/>
            <a:ext cx="11587163" cy="0"/>
          </a:xfrm>
          <a:prstGeom prst="line">
            <a:avLst/>
          </a:prstGeom>
          <a:ln w="95250" cap="sq" cmpd="sng">
            <a:gradFill flip="none" rotWithShape="1">
              <a:gsLst>
                <a:gs pos="0">
                  <a:schemeClr val="accent1">
                    <a:lumMod val="0"/>
                    <a:lumOff val="100000"/>
                  </a:schemeClr>
                </a:gs>
                <a:gs pos="99000">
                  <a:schemeClr val="accent5">
                    <a:lumMod val="75000"/>
                  </a:schemeClr>
                </a:gs>
              </a:gsLst>
              <a:path path="circle">
                <a:fillToRect l="100000" t="100000"/>
              </a:path>
              <a:tileRect r="-100000" b="-100000"/>
            </a:gradFill>
            <a:round/>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97485" y="474345"/>
            <a:ext cx="6583680" cy="392430"/>
          </a:xfrm>
          <a:prstGeom prst="rect">
            <a:avLst/>
          </a:prstGeom>
          <a:noFill/>
        </p:spPr>
        <p:txBody>
          <a:bodyPr wrap="none" rtlCol="0" anchor="t">
            <a:spAutoFit/>
          </a:bodyPr>
          <a:p>
            <a:pPr algn="l" eaLnBrk="0" fontAlgn="base" hangingPunct="0">
              <a:lnSpc>
                <a:spcPct val="70000"/>
              </a:lnSpc>
              <a:spcBef>
                <a:spcPts val="1000"/>
              </a:spcBef>
              <a:buFont typeface="Arial" panose="020B0604020202020204" pitchFamily="34" charset="0"/>
            </a:pPr>
            <a:r>
              <a:rPr kumimoji="1"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三、贯彻《条例》需重点关注的几个问题</a:t>
            </a:r>
            <a:endParaRPr lang="zh-CN" altLang="en-US"/>
          </a:p>
        </p:txBody>
      </p:sp>
      <p:sp>
        <p:nvSpPr>
          <p:cNvPr id="55301" name="文本框 3"/>
          <p:cNvSpPr/>
          <p:nvPr/>
        </p:nvSpPr>
        <p:spPr>
          <a:xfrm>
            <a:off x="433705" y="1057275"/>
            <a:ext cx="6105525" cy="4618355"/>
          </a:xfrm>
          <a:prstGeom prst="rect">
            <a:avLst/>
          </a:prstGeom>
          <a:noFill/>
          <a:ln w="9525">
            <a:noFill/>
          </a:ln>
        </p:spPr>
        <p:txBody>
          <a:bodyPr wrap="square" anchor="t">
            <a:spAutoFit/>
          </a:bodyPr>
          <a:p>
            <a:pPr>
              <a:lnSpc>
                <a:spcPts val="3800"/>
              </a:lnSpc>
            </a:pPr>
            <a:endParaRPr lang="en-US" altLang="x-none" sz="2800" b="1" dirty="0">
              <a:solidFill>
                <a:srgbClr val="C00000"/>
              </a:solidFill>
              <a:latin typeface="Times New Roman" panose="02020603050405020304" pitchFamily="2" charset="0"/>
              <a:ea typeface="楷体_GB2312" panose="02010609030101010101" charset="-122"/>
              <a:sym typeface="Times New Roman" panose="02020603050405020304" pitchFamily="2" charset="0"/>
            </a:endParaRPr>
          </a:p>
          <a:p>
            <a:pPr marL="342900" indent="0" fontAlgn="auto">
              <a:lnSpc>
                <a:spcPts val="4500"/>
              </a:lnSpc>
              <a:buFont typeface="Wingdings" panose="05000000000000000000" charset="0"/>
              <a:buChar char="w"/>
            </a:pPr>
            <a:r>
              <a:rPr lang="zh-CN" altLang="en-US"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2" charset="0"/>
              </a:rPr>
              <a:t> 各地党委政府高度重视</a:t>
            </a:r>
            <a:endParaRPr lang="zh-CN" altLang="en-US" sz="2400" b="1" dirty="0">
              <a:latin typeface="楷体" panose="02010609060101010101" charset="-122"/>
              <a:ea typeface="楷体" panose="02010609060101010101" charset="-122"/>
              <a:cs typeface="楷体" panose="02010609060101010101" charset="-122"/>
              <a:sym typeface="Times New Roman" panose="02020603050405020304" pitchFamily="2" charset="0"/>
            </a:endParaRPr>
          </a:p>
          <a:p>
            <a:pPr indent="0" fontAlgn="auto">
              <a:lnSpc>
                <a:spcPts val="4500"/>
              </a:lnSpc>
              <a:buFont typeface="Wingdings" panose="05000000000000000000" charset="0"/>
              <a:buNone/>
            </a:pPr>
            <a:r>
              <a:rPr lang="zh-CN" altLang="en-US" sz="2400" dirty="0">
                <a:latin typeface="楷体" panose="02010609060101010101" charset="-122"/>
                <a:ea typeface="楷体" panose="02010609060101010101" charset="-122"/>
                <a:cs typeface="楷体" panose="02010609060101010101" charset="-122"/>
                <a:sym typeface="Times New Roman" panose="02020603050405020304" pitchFamily="2" charset="0"/>
              </a:rPr>
              <a:t>  </a:t>
            </a:r>
            <a:r>
              <a:rPr lang="zh-CN" altLang="en-US" sz="2400" b="1" dirty="0">
                <a:latin typeface="楷体" panose="02010609060101010101" charset="-122"/>
                <a:ea typeface="楷体" panose="02010609060101010101" charset="-122"/>
                <a:cs typeface="楷体" panose="02010609060101010101" charset="-122"/>
                <a:sym typeface="Times New Roman" panose="02020603050405020304" pitchFamily="2" charset="0"/>
              </a:rPr>
              <a:t>  开展普法宣传、学习培训等</a:t>
            </a:r>
            <a:endParaRPr lang="zh-CN" altLang="en-US" sz="2400" b="1" dirty="0">
              <a:latin typeface="楷体" panose="02010609060101010101" charset="-122"/>
              <a:ea typeface="楷体" panose="02010609060101010101" charset="-122"/>
              <a:cs typeface="楷体" panose="02010609060101010101" charset="-122"/>
              <a:sym typeface="Times New Roman" panose="02020603050405020304" pitchFamily="2" charset="0"/>
            </a:endParaRPr>
          </a:p>
          <a:p>
            <a:pPr indent="0" fontAlgn="auto">
              <a:lnSpc>
                <a:spcPts val="4500"/>
              </a:lnSpc>
              <a:buFont typeface="Wingdings" panose="05000000000000000000" charset="0"/>
              <a:buNone/>
            </a:pPr>
            <a:r>
              <a:rPr lang="zh-CN" altLang="en-US" sz="2400" b="1" dirty="0">
                <a:latin typeface="楷体" panose="02010609060101010101" charset="-122"/>
                <a:ea typeface="楷体" panose="02010609060101010101" charset="-122"/>
                <a:cs typeface="楷体" panose="02010609060101010101" charset="-122"/>
                <a:sym typeface="Times New Roman" panose="02020603050405020304" pitchFamily="2" charset="0"/>
              </a:rPr>
              <a:t>    健全配套制度，推进行政执法准备</a:t>
            </a:r>
            <a:endParaRPr lang="zh-CN" altLang="en-US" sz="2000" dirty="0">
              <a:latin typeface="楷体" panose="02010609060101010101" charset="-122"/>
              <a:ea typeface="楷体" panose="02010609060101010101" charset="-122"/>
              <a:cs typeface="楷体" panose="02010609060101010101" charset="-122"/>
              <a:sym typeface="Times New Roman" panose="02020603050405020304" pitchFamily="2" charset="0"/>
            </a:endParaRPr>
          </a:p>
          <a:p>
            <a:pPr marL="342900" indent="0" fontAlgn="auto">
              <a:lnSpc>
                <a:spcPts val="4500"/>
              </a:lnSpc>
              <a:buFont typeface="Wingdings" panose="05000000000000000000" charset="0"/>
              <a:buChar char="w"/>
            </a:pPr>
            <a:r>
              <a:rPr lang="zh-CN" altLang="en-US"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Times New Roman" panose="02020603050405020304" pitchFamily="2" charset="0"/>
              </a:rPr>
              <a:t> 处非联办分赴各地开展调研</a:t>
            </a:r>
            <a:endParaRPr lang="zh-CN" altLang="en-US" sz="2000" dirty="0">
              <a:latin typeface="楷体" panose="02010609060101010101" charset="-122"/>
              <a:ea typeface="楷体" panose="02010609060101010101" charset="-122"/>
              <a:cs typeface="楷体" panose="02010609060101010101" charset="-122"/>
              <a:sym typeface="Times New Roman" panose="02020603050405020304" pitchFamily="2" charset="0"/>
            </a:endParaRPr>
          </a:p>
          <a:p>
            <a:pPr indent="0" fontAlgn="auto">
              <a:lnSpc>
                <a:spcPts val="4500"/>
              </a:lnSpc>
              <a:buFont typeface="Wingdings" panose="05000000000000000000" charset="0"/>
              <a:buNone/>
            </a:pPr>
            <a:r>
              <a:rPr lang="zh-CN" altLang="en-US" sz="2400" dirty="0">
                <a:latin typeface="楷体" panose="02010609060101010101" charset="-122"/>
                <a:ea typeface="楷体" panose="02010609060101010101" charset="-122"/>
                <a:cs typeface="楷体" panose="02010609060101010101" charset="-122"/>
                <a:sym typeface="Times New Roman" panose="02020603050405020304" pitchFamily="2" charset="0"/>
              </a:rPr>
              <a:t>   </a:t>
            </a:r>
            <a:r>
              <a:rPr lang="zh-CN" altLang="en-US" sz="2400" b="1" dirty="0">
                <a:latin typeface="楷体" panose="02010609060101010101" charset="-122"/>
                <a:ea typeface="楷体" panose="02010609060101010101" charset="-122"/>
                <a:cs typeface="楷体" panose="02010609060101010101" charset="-122"/>
                <a:sym typeface="Times New Roman" panose="02020603050405020304" pitchFamily="2" charset="0"/>
              </a:rPr>
              <a:t> 赴京津冀、长三角、珠三角、西南、西</a:t>
            </a:r>
            <a:endParaRPr lang="zh-CN" altLang="en-US" sz="2400" b="1" dirty="0">
              <a:latin typeface="楷体" panose="02010609060101010101" charset="-122"/>
              <a:ea typeface="楷体" panose="02010609060101010101" charset="-122"/>
              <a:cs typeface="楷体" panose="02010609060101010101" charset="-122"/>
              <a:sym typeface="Times New Roman" panose="02020603050405020304" pitchFamily="2" charset="0"/>
            </a:endParaRPr>
          </a:p>
          <a:p>
            <a:pPr indent="0" fontAlgn="auto">
              <a:lnSpc>
                <a:spcPts val="4500"/>
              </a:lnSpc>
              <a:buFont typeface="Wingdings" panose="05000000000000000000" charset="0"/>
              <a:buNone/>
            </a:pPr>
            <a:r>
              <a:rPr lang="zh-CN" altLang="en-US" sz="2400" b="1" dirty="0">
                <a:latin typeface="楷体" panose="02010609060101010101" charset="-122"/>
                <a:ea typeface="楷体" panose="02010609060101010101" charset="-122"/>
                <a:cs typeface="楷体" panose="02010609060101010101" charset="-122"/>
                <a:sym typeface="Times New Roman" panose="02020603050405020304" pitchFamily="2" charset="0"/>
              </a:rPr>
              <a:t>    北等地涉及21个省、15个地市、13个县</a:t>
            </a:r>
            <a:endParaRPr lang="zh-CN" altLang="en-US" sz="2400" b="1" dirty="0">
              <a:latin typeface="楷体" panose="02010609060101010101" charset="-122"/>
              <a:ea typeface="楷体" panose="02010609060101010101" charset="-122"/>
              <a:cs typeface="楷体" panose="02010609060101010101" charset="-122"/>
              <a:sym typeface="Times New Roman" panose="02020603050405020304" pitchFamily="2" charset="0"/>
            </a:endParaRPr>
          </a:p>
          <a:p>
            <a:pPr indent="0" fontAlgn="auto">
              <a:lnSpc>
                <a:spcPts val="4500"/>
              </a:lnSpc>
              <a:buFont typeface="Wingdings" panose="05000000000000000000" charset="0"/>
              <a:buNone/>
            </a:pPr>
            <a:r>
              <a:rPr lang="zh-CN" altLang="en-US" sz="2400" b="1" dirty="0">
                <a:latin typeface="楷体" panose="02010609060101010101" charset="-122"/>
                <a:ea typeface="楷体" panose="02010609060101010101" charset="-122"/>
                <a:cs typeface="楷体" panose="02010609060101010101" charset="-122"/>
                <a:sym typeface="Times New Roman" panose="02020603050405020304" pitchFamily="2" charset="0"/>
              </a:rPr>
              <a:t>    区及街道开展座谈</a:t>
            </a:r>
            <a:endParaRPr lang="zh-CN" altLang="en-US" sz="2400" b="1" dirty="0">
              <a:latin typeface="楷体" panose="02010609060101010101" charset="-122"/>
              <a:ea typeface="楷体" panose="02010609060101010101" charset="-122"/>
              <a:cs typeface="楷体" panose="02010609060101010101" charset="-122"/>
              <a:sym typeface="Times New Roman" panose="02020603050405020304" pitchFamily="2" charset="0"/>
            </a:endParaRPr>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线连接符 2"/>
          <p:cNvCxnSpPr/>
          <p:nvPr/>
        </p:nvCxnSpPr>
        <p:spPr>
          <a:xfrm>
            <a:off x="302419" y="976105"/>
            <a:ext cx="11587163" cy="0"/>
          </a:xfrm>
          <a:prstGeom prst="line">
            <a:avLst/>
          </a:prstGeom>
          <a:ln w="95250" cap="sq" cmpd="sng">
            <a:gradFill flip="none" rotWithShape="1">
              <a:gsLst>
                <a:gs pos="0">
                  <a:schemeClr val="accent1">
                    <a:lumMod val="0"/>
                    <a:lumOff val="100000"/>
                  </a:schemeClr>
                </a:gs>
                <a:gs pos="99000">
                  <a:schemeClr val="accent5">
                    <a:lumMod val="75000"/>
                  </a:schemeClr>
                </a:gs>
              </a:gsLst>
              <a:path path="circle">
                <a:fillToRect l="100000" t="100000"/>
              </a:path>
              <a:tileRect r="-100000" b="-100000"/>
            </a:gradFill>
            <a:round/>
          </a:ln>
        </p:spPr>
        <p:style>
          <a:lnRef idx="1">
            <a:schemeClr val="accent1"/>
          </a:lnRef>
          <a:fillRef idx="0">
            <a:schemeClr val="accent1"/>
          </a:fillRef>
          <a:effectRef idx="0">
            <a:schemeClr val="accent1"/>
          </a:effectRef>
          <a:fontRef idx="minor">
            <a:schemeClr val="tx1"/>
          </a:fontRef>
        </p:style>
      </p:cxnSp>
      <p:sp>
        <p:nvSpPr>
          <p:cNvPr id="5" name="矩形: 圆角 12"/>
          <p:cNvSpPr/>
          <p:nvPr/>
        </p:nvSpPr>
        <p:spPr>
          <a:xfrm>
            <a:off x="897255" y="1384300"/>
            <a:ext cx="10395585" cy="616585"/>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b="1"/>
          </a:p>
        </p:txBody>
      </p:sp>
      <p:sp>
        <p:nvSpPr>
          <p:cNvPr id="6" name="矩形 5"/>
          <p:cNvSpPr/>
          <p:nvPr/>
        </p:nvSpPr>
        <p:spPr>
          <a:xfrm>
            <a:off x="1210310" y="1397000"/>
            <a:ext cx="9044305" cy="534035"/>
          </a:xfrm>
          <a:prstGeom prst="rect">
            <a:avLst/>
          </a:prstGeom>
          <a:ln>
            <a:noFill/>
          </a:ln>
        </p:spPr>
        <p:txBody>
          <a:bodyPr wrap="square">
            <a:spAutoFit/>
            <a:scene3d>
              <a:camera prst="orthographicFront"/>
              <a:lightRig rig="threePt" dir="t"/>
            </a:scene3d>
            <a:sp3d contourW="12700"/>
          </a:bodyPr>
          <a:p>
            <a:pPr algn="l">
              <a:lnSpc>
                <a:spcPct val="120000"/>
              </a:lnSpc>
              <a:buClrTx/>
              <a:buSzTx/>
              <a:buFontTx/>
            </a:pPr>
            <a:r>
              <a:rPr lang="zh-CN" altLang="en-US" sz="2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微软雅黑" panose="020B0503020204020204" pitchFamily="34" charset="-122"/>
              </a:rPr>
              <a:t>一是关于实施细则的制定</a:t>
            </a:r>
            <a:endParaRPr lang="zh-CN" altLang="en-US" sz="2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48" name="文本占位符 2"/>
          <p:cNvSpPr>
            <a:spLocks noGrp="1"/>
          </p:cNvSpPr>
          <p:nvPr/>
        </p:nvSpPr>
        <p:spPr>
          <a:xfrm>
            <a:off x="255905" y="479425"/>
            <a:ext cx="8572500" cy="496570"/>
          </a:xfrm>
          <a:prstGeom prst="rect">
            <a:avLst/>
          </a:prstGeom>
          <a:noFill/>
          <a:ln w="9525">
            <a:noFill/>
          </a:ln>
        </p:spPr>
        <p:txBody>
          <a:bodyPr anchor="t"/>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800" b="0" i="0" u="none" kern="1200" baseline="0">
                <a:solidFill>
                  <a:schemeClr val="tx1"/>
                </a:solidFill>
                <a:latin typeface="+mn-lt"/>
                <a:ea typeface="+mn-ea"/>
                <a:cs typeface="+mn-cs"/>
                <a:sym typeface="字魂59号-创粗黑" charset="-12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400" b="0" i="0" u="none" kern="1200" baseline="0">
                <a:solidFill>
                  <a:schemeClr val="tx1"/>
                </a:solidFill>
                <a:latin typeface="+mn-lt"/>
                <a:ea typeface="+mn-ea"/>
                <a:cs typeface="+mn-cs"/>
                <a:sym typeface="字魂59号-创粗黑" charset="-12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9pPr>
          </a:lstStyle>
          <a:p>
            <a:pPr marL="0" indent="0">
              <a:lnSpc>
                <a:spcPct val="70000"/>
              </a:lnSpc>
              <a:buNone/>
            </a:pPr>
            <a:r>
              <a:rPr kumimoji="1" lang="zh-CN" altLang="en-US" sz="2800" b="1" baseline="0" dirty="0">
                <a:solidFill>
                  <a:schemeClr val="tx1">
                    <a:lumMod val="75000"/>
                    <a:lumOff val="25000"/>
                  </a:schemeClr>
                </a:solidFill>
                <a:latin typeface="微软雅黑" panose="020B0503020204020204" pitchFamily="34" charset="-122"/>
                <a:ea typeface="微软雅黑" panose="020B0503020204020204" pitchFamily="34" charset="-122"/>
              </a:rPr>
              <a:t>三、贯彻《条例》需重点关注的几个问题</a:t>
            </a:r>
            <a:endParaRPr kumimoji="1" lang="zh-CN" altLang="en-US" sz="2800" b="1" baseline="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971550" y="1855470"/>
            <a:ext cx="10321290" cy="3720465"/>
          </a:xfrm>
          <a:prstGeom prst="rect">
            <a:avLst/>
          </a:prstGeom>
          <a:noFill/>
          <a:ln w="9525">
            <a:noFill/>
          </a:ln>
        </p:spPr>
        <p:txBody>
          <a:bodyPr wrap="square" anchor="t">
            <a:spAutoFit/>
          </a:bodyPr>
          <a:p>
            <a:pPr algn="l">
              <a:lnSpc>
                <a:spcPts val="2975"/>
              </a:lnSpc>
            </a:pPr>
            <a:r>
              <a:rPr lang="en-US" altLang="x-none" sz="2800" b="1" dirty="0">
                <a:solidFill>
                  <a:srgbClr val="C00000"/>
                </a:solidFill>
                <a:latin typeface="楷体_GB2312" panose="02010609030101010101" charset="-122"/>
                <a:ea typeface="楷体_GB2312" panose="02010609030101010101" charset="-122"/>
              </a:rPr>
              <a:t>   </a:t>
            </a:r>
            <a:endParaRPr lang="en-US" altLang="x-none" sz="2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ts val="2975"/>
              </a:lnSpc>
            </a:pPr>
            <a:r>
              <a:rPr lang="zh-CN" altLang="en-US"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《条例》要求，各省、自治区、直辖市可以根据本《条例》制定防范和处置非法集资实施细则</a:t>
            </a:r>
            <a:endParaRPr lang="zh-CN" altLang="en-US"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algn="l" fontAlgn="auto">
              <a:lnSpc>
                <a:spcPts val="675"/>
              </a:lnSpc>
            </a:pP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endParaRPr>
          </a:p>
          <a:p>
            <a:pPr algn="l" fontAlgn="auto">
              <a:lnSpc>
                <a:spcPts val="1500"/>
              </a:lnSpc>
            </a:pP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l" fontAlgn="auto">
              <a:lnSpc>
                <a:spcPts val="2900"/>
              </a:lnSpc>
              <a:buFont typeface="Wingdings" panose="05000000000000000000" charset="0"/>
              <a:buChar char="w"/>
            </a:pPr>
            <a:r>
              <a:rPr lang="en-US" altLang="x-none" sz="2400" b="1" dirty="0">
                <a:latin typeface="楷体" panose="02010609060101010101" charset="-122"/>
                <a:ea typeface="楷体" panose="02010609060101010101" charset="-122"/>
                <a:cs typeface="楷体" panose="02010609060101010101" charset="-122"/>
                <a:sym typeface="+mn-ea"/>
              </a:rPr>
              <a:t>国家层面不搞一刀切</a:t>
            </a:r>
            <a:endParaRPr lang="en-US" altLang="x-none" sz="2400" b="1" dirty="0">
              <a:latin typeface="楷体" panose="02010609060101010101" charset="-122"/>
              <a:ea typeface="楷体" panose="02010609060101010101" charset="-122"/>
              <a:cs typeface="楷体" panose="02010609060101010101" charset="-122"/>
              <a:sym typeface="+mn-ea"/>
            </a:endParaRPr>
          </a:p>
          <a:p>
            <a:pPr marL="342900" indent="-342900" algn="l" fontAlgn="auto">
              <a:lnSpc>
                <a:spcPts val="2900"/>
              </a:lnSpc>
              <a:buFont typeface="Wingdings" panose="05000000000000000000" charset="0"/>
              <a:buChar char="w"/>
            </a:pPr>
            <a:endParaRPr lang="en-US" altLang="x-none" sz="2400" b="1" dirty="0">
              <a:latin typeface="楷体" panose="02010609060101010101" charset="-122"/>
              <a:ea typeface="楷体" panose="02010609060101010101" charset="-122"/>
              <a:cs typeface="楷体" panose="02010609060101010101" charset="-122"/>
              <a:sym typeface="+mn-ea"/>
            </a:endParaRPr>
          </a:p>
          <a:p>
            <a:pPr marL="342900" indent="-342900" algn="l" fontAlgn="auto">
              <a:lnSpc>
                <a:spcPts val="2900"/>
              </a:lnSpc>
              <a:buFont typeface="Wingdings" panose="05000000000000000000" charset="0"/>
              <a:buChar char="w"/>
            </a:pPr>
            <a:r>
              <a:rPr lang="en-US" altLang="x-none" sz="2400" b="1" dirty="0">
                <a:latin typeface="楷体" panose="02010609060101010101" charset="-122"/>
                <a:ea typeface="楷体" panose="02010609060101010101" charset="-122"/>
                <a:cs typeface="楷体" panose="02010609060101010101" charset="-122"/>
                <a:sym typeface="+mn-ea"/>
              </a:rPr>
              <a:t>各地结合实际，因地制宜，不等不靠，</a:t>
            </a:r>
            <a:r>
              <a:rPr lang="zh-CN" altLang="en-US" sz="2400" b="1" dirty="0">
                <a:latin typeface="楷体" panose="02010609060101010101" charset="-122"/>
                <a:ea typeface="楷体" panose="02010609060101010101" charset="-122"/>
                <a:cs typeface="楷体" panose="02010609060101010101" charset="-122"/>
                <a:sym typeface="+mn-ea"/>
              </a:rPr>
              <a:t>抓紧</a:t>
            </a:r>
            <a:r>
              <a:rPr lang="en-US" altLang="x-none" sz="2400" b="1" dirty="0">
                <a:latin typeface="楷体" panose="02010609060101010101" charset="-122"/>
                <a:ea typeface="楷体" panose="02010609060101010101" charset="-122"/>
                <a:cs typeface="楷体" panose="02010609060101010101" charset="-122"/>
                <a:sym typeface="+mn-ea"/>
              </a:rPr>
              <a:t>制定</a:t>
            </a:r>
            <a:endParaRPr lang="en-US" altLang="x-none" sz="2400" b="1" dirty="0">
              <a:latin typeface="楷体" panose="02010609060101010101" charset="-122"/>
              <a:ea typeface="楷体" panose="02010609060101010101" charset="-122"/>
              <a:cs typeface="楷体" panose="02010609060101010101" charset="-122"/>
              <a:sym typeface="+mn-ea"/>
            </a:endParaRPr>
          </a:p>
          <a:p>
            <a:pPr marL="342900" indent="-342900" algn="l" fontAlgn="auto">
              <a:lnSpc>
                <a:spcPts val="2900"/>
              </a:lnSpc>
              <a:buFont typeface="Wingdings" panose="05000000000000000000" charset="0"/>
              <a:buChar char="w"/>
            </a:pPr>
            <a:endParaRPr lang="zh-CN" altLang="en-US" sz="2400" b="1" dirty="0">
              <a:latin typeface="楷体" panose="02010609060101010101" charset="-122"/>
              <a:ea typeface="楷体" panose="02010609060101010101" charset="-122"/>
              <a:cs typeface="楷体" panose="02010609060101010101" charset="-122"/>
            </a:endParaRPr>
          </a:p>
          <a:p>
            <a:pPr marL="342900" indent="-342900" algn="l" fontAlgn="auto">
              <a:lnSpc>
                <a:spcPts val="2900"/>
              </a:lnSpc>
              <a:buFont typeface="Wingdings" panose="05000000000000000000" charset="0"/>
              <a:buChar char="w"/>
            </a:pPr>
            <a:r>
              <a:rPr lang="zh-CN" altLang="en-US" sz="2400" b="1" dirty="0">
                <a:latin typeface="楷体" panose="02010609060101010101" charset="-122"/>
                <a:ea typeface="楷体" panose="02010609060101010101" charset="-122"/>
                <a:cs typeface="楷体" panose="02010609060101010101" charset="-122"/>
              </a:rPr>
              <a:t>考虑政府规章立法程序复杂、周期较长，可以一步到位，也可以分步推进</a:t>
            </a:r>
            <a:endParaRPr lang="zh-CN" altLang="en-US" sz="2400" dirty="0">
              <a:latin typeface="楷体" panose="02010609060101010101" charset="-122"/>
              <a:ea typeface="楷体" panose="02010609060101010101" charset="-122"/>
              <a:cs typeface="楷体" panose="02010609060101010101" charset="-122"/>
            </a:endParaRPr>
          </a:p>
          <a:p>
            <a:pPr marL="342900" indent="-342900" algn="l" fontAlgn="auto">
              <a:lnSpc>
                <a:spcPts val="2700"/>
              </a:lnSpc>
              <a:buFont typeface="Wingdings" panose="05000000000000000000" charset="0"/>
              <a:buChar char="w"/>
            </a:pPr>
            <a:endParaRPr lang="en-US" altLang="x-none" sz="2400" dirty="0">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线连接符 2"/>
          <p:cNvCxnSpPr/>
          <p:nvPr/>
        </p:nvCxnSpPr>
        <p:spPr>
          <a:xfrm>
            <a:off x="302419" y="976105"/>
            <a:ext cx="11587163" cy="0"/>
          </a:xfrm>
          <a:prstGeom prst="line">
            <a:avLst/>
          </a:prstGeom>
          <a:ln w="95250" cap="sq" cmpd="sng">
            <a:gradFill flip="none" rotWithShape="1">
              <a:gsLst>
                <a:gs pos="0">
                  <a:schemeClr val="accent1">
                    <a:lumMod val="0"/>
                    <a:lumOff val="100000"/>
                  </a:schemeClr>
                </a:gs>
                <a:gs pos="99000">
                  <a:schemeClr val="accent5">
                    <a:lumMod val="75000"/>
                  </a:schemeClr>
                </a:gs>
              </a:gsLst>
              <a:path path="circle">
                <a:fillToRect l="100000" t="100000"/>
              </a:path>
              <a:tileRect r="-100000" b="-100000"/>
            </a:gradFill>
            <a:round/>
          </a:ln>
        </p:spPr>
        <p:style>
          <a:lnRef idx="1">
            <a:schemeClr val="accent1"/>
          </a:lnRef>
          <a:fillRef idx="0">
            <a:schemeClr val="accent1"/>
          </a:fillRef>
          <a:effectRef idx="0">
            <a:schemeClr val="accent1"/>
          </a:effectRef>
          <a:fontRef idx="minor">
            <a:schemeClr val="tx1"/>
          </a:fontRef>
        </p:style>
      </p:cxnSp>
      <p:sp>
        <p:nvSpPr>
          <p:cNvPr id="5" name="矩形: 圆角 12"/>
          <p:cNvSpPr/>
          <p:nvPr/>
        </p:nvSpPr>
        <p:spPr>
          <a:xfrm>
            <a:off x="897255" y="1155700"/>
            <a:ext cx="10395585" cy="616585"/>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b="1"/>
          </a:p>
        </p:txBody>
      </p:sp>
      <p:sp>
        <p:nvSpPr>
          <p:cNvPr id="6" name="矩形 5"/>
          <p:cNvSpPr/>
          <p:nvPr/>
        </p:nvSpPr>
        <p:spPr>
          <a:xfrm>
            <a:off x="1210310" y="1139825"/>
            <a:ext cx="9044305" cy="534035"/>
          </a:xfrm>
          <a:prstGeom prst="rect">
            <a:avLst/>
          </a:prstGeom>
          <a:ln>
            <a:noFill/>
          </a:ln>
        </p:spPr>
        <p:txBody>
          <a:bodyPr wrap="square">
            <a:spAutoFit/>
            <a:scene3d>
              <a:camera prst="orthographicFront"/>
              <a:lightRig rig="threePt" dir="t"/>
            </a:scene3d>
            <a:sp3d contourW="12700"/>
          </a:bodyPr>
          <a:p>
            <a:pPr algn="l">
              <a:lnSpc>
                <a:spcPct val="120000"/>
              </a:lnSpc>
              <a:buClrTx/>
              <a:buSzTx/>
              <a:buFontTx/>
            </a:pPr>
            <a:r>
              <a:rPr lang="zh-CN" altLang="en-US" sz="2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微软雅黑" panose="020B0503020204020204" pitchFamily="34" charset="-122"/>
              </a:rPr>
              <a:t>二是关于牵头部门的确定</a:t>
            </a:r>
            <a:endParaRPr lang="zh-CN" altLang="en-US" sz="2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48" name="文本占位符 2"/>
          <p:cNvSpPr>
            <a:spLocks noGrp="1"/>
          </p:cNvSpPr>
          <p:nvPr/>
        </p:nvSpPr>
        <p:spPr>
          <a:xfrm>
            <a:off x="255905" y="479425"/>
            <a:ext cx="8572500" cy="496570"/>
          </a:xfrm>
          <a:prstGeom prst="rect">
            <a:avLst/>
          </a:prstGeom>
          <a:noFill/>
          <a:ln w="9525">
            <a:noFill/>
          </a:ln>
        </p:spPr>
        <p:txBody>
          <a:bodyPr anchor="t"/>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800" b="0" i="0" u="none" kern="1200" baseline="0">
                <a:solidFill>
                  <a:schemeClr val="tx1"/>
                </a:solidFill>
                <a:latin typeface="+mn-lt"/>
                <a:ea typeface="+mn-ea"/>
                <a:cs typeface="+mn-cs"/>
                <a:sym typeface="字魂59号-创粗黑" charset="-12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400" b="0" i="0" u="none" kern="1200" baseline="0">
                <a:solidFill>
                  <a:schemeClr val="tx1"/>
                </a:solidFill>
                <a:latin typeface="+mn-lt"/>
                <a:ea typeface="+mn-ea"/>
                <a:cs typeface="+mn-cs"/>
                <a:sym typeface="字魂59号-创粗黑" charset="-12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9pPr>
          </a:lstStyle>
          <a:p>
            <a:pPr marL="0" indent="0">
              <a:lnSpc>
                <a:spcPct val="70000"/>
              </a:lnSpc>
              <a:buNone/>
            </a:pPr>
            <a:r>
              <a:rPr kumimoji="1" lang="zh-CN" altLang="en-US" sz="2800" b="1" baseline="0" dirty="0">
                <a:solidFill>
                  <a:schemeClr val="tx1">
                    <a:lumMod val="75000"/>
                    <a:lumOff val="25000"/>
                  </a:schemeClr>
                </a:solidFill>
                <a:latin typeface="微软雅黑" panose="020B0503020204020204" pitchFamily="34" charset="-122"/>
                <a:ea typeface="微软雅黑" panose="020B0503020204020204" pitchFamily="34" charset="-122"/>
              </a:rPr>
              <a:t>三、贯彻《条例》需重点关注的几个问题</a:t>
            </a:r>
            <a:endParaRPr kumimoji="1" lang="zh-CN" altLang="en-US" sz="2800" b="1" baseline="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824865" y="1673860"/>
            <a:ext cx="10467975" cy="4528185"/>
          </a:xfrm>
          <a:prstGeom prst="rect">
            <a:avLst/>
          </a:prstGeom>
          <a:noFill/>
          <a:ln w="9525">
            <a:noFill/>
          </a:ln>
        </p:spPr>
        <p:txBody>
          <a:bodyPr wrap="square" anchor="t">
            <a:spAutoFit/>
          </a:bodyPr>
          <a:p>
            <a:pPr algn="l">
              <a:lnSpc>
                <a:spcPts val="2975"/>
              </a:lnSpc>
            </a:pPr>
            <a:r>
              <a:rPr lang="en-US" altLang="x-none" sz="2800" b="1" dirty="0">
                <a:solidFill>
                  <a:srgbClr val="C00000"/>
                </a:solidFill>
                <a:latin typeface="楷体_GB2312" panose="02010609030101010101" charset="-122"/>
                <a:ea typeface="楷体_GB2312" panose="02010609030101010101" charset="-122"/>
              </a:rPr>
              <a:t>   </a:t>
            </a:r>
            <a:endParaRPr lang="en-US" altLang="x-none" sz="2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ts val="2975"/>
              </a:lnSpc>
            </a:pPr>
            <a:r>
              <a:rPr lang="zh-CN" altLang="en-US"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《条例》要求县级以上地方人民政府应当明确防范和处置非法集资工作机制的牵头部门</a:t>
            </a:r>
            <a:endParaRPr lang="zh-CN" altLang="en-US"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algn="l" fontAlgn="auto">
              <a:lnSpc>
                <a:spcPts val="675"/>
              </a:lnSpc>
            </a:pP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endParaRPr>
          </a:p>
          <a:p>
            <a:pPr algn="l" fontAlgn="auto">
              <a:lnSpc>
                <a:spcPts val="1500"/>
              </a:lnSpc>
            </a:pP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endParaRPr>
          </a:p>
          <a:p>
            <a:pPr indent="0" algn="l" fontAlgn="auto">
              <a:lnSpc>
                <a:spcPts val="1500"/>
              </a:lnSpc>
              <a:buFont typeface="Wingdings" panose="05000000000000000000" charset="0"/>
              <a:buNone/>
            </a:pPr>
            <a:r>
              <a:rPr lang="zh-CN" altLang="en-US" sz="2400" b="1" dirty="0">
                <a:solidFill>
                  <a:srgbClr val="2F7AA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sz="2600" dirty="0">
              <a:latin typeface="楷体" panose="02010609060101010101" charset="-122"/>
              <a:ea typeface="楷体" panose="02010609060101010101" charset="-122"/>
              <a:cs typeface="楷体" panose="02010609060101010101" charset="-122"/>
              <a:sym typeface="+mn-ea"/>
            </a:endParaRPr>
          </a:p>
          <a:p>
            <a:pPr marL="342900" indent="-342900" algn="l" fontAlgn="auto">
              <a:lnSpc>
                <a:spcPts val="4400"/>
              </a:lnSpc>
              <a:buFont typeface="Wingdings" panose="05000000000000000000" charset="0"/>
              <a:buChar char="w"/>
            </a:pPr>
            <a:r>
              <a:rPr lang="zh-CN" sz="2400" b="1" dirty="0">
                <a:latin typeface="楷体" panose="02010609060101010101" charset="-122"/>
                <a:ea typeface="楷体" panose="02010609060101010101" charset="-122"/>
                <a:cs typeface="楷体" panose="02010609060101010101" charset="-122"/>
                <a:sym typeface="+mn-ea"/>
              </a:rPr>
              <a:t>多数地方提出，省、市、县分级明确处非牵头部门。</a:t>
            </a:r>
            <a:endParaRPr lang="zh-CN" sz="2400" b="1" dirty="0">
              <a:latin typeface="楷体" panose="02010609060101010101" charset="-122"/>
              <a:ea typeface="楷体" panose="02010609060101010101" charset="-122"/>
              <a:cs typeface="楷体" panose="02010609060101010101" charset="-122"/>
              <a:sym typeface="+mn-ea"/>
            </a:endParaRPr>
          </a:p>
          <a:p>
            <a:pPr marL="342900" indent="-342900" algn="l" fontAlgn="auto">
              <a:lnSpc>
                <a:spcPts val="4400"/>
              </a:lnSpc>
              <a:buFont typeface="Wingdings" panose="05000000000000000000" charset="0"/>
              <a:buChar char="w"/>
            </a:pPr>
            <a:r>
              <a:rPr lang="zh-CN" sz="2400" b="1" dirty="0">
                <a:latin typeface="楷体" panose="02010609060101010101" charset="-122"/>
                <a:ea typeface="楷体" panose="02010609060101010101" charset="-122"/>
                <a:cs typeface="楷体" panose="02010609060101010101" charset="-122"/>
                <a:sym typeface="+mn-ea"/>
              </a:rPr>
              <a:t>多数地方提出，省以下未单设金融监管部门的，宜指定行政执法职能的</a:t>
            </a:r>
            <a:endParaRPr lang="zh-CN" sz="2400" b="1" dirty="0">
              <a:latin typeface="楷体" panose="02010609060101010101" charset="-122"/>
              <a:ea typeface="楷体" panose="02010609060101010101" charset="-122"/>
              <a:cs typeface="楷体" panose="02010609060101010101" charset="-122"/>
              <a:sym typeface="+mn-ea"/>
            </a:endParaRPr>
          </a:p>
          <a:p>
            <a:pPr indent="0" algn="l" fontAlgn="auto">
              <a:lnSpc>
                <a:spcPts val="4400"/>
              </a:lnSpc>
              <a:buFont typeface="Wingdings" panose="05000000000000000000" charset="0"/>
              <a:buNone/>
            </a:pPr>
            <a:r>
              <a:rPr lang="zh-CN" sz="2400" b="1" dirty="0">
                <a:latin typeface="楷体" panose="02010609060101010101" charset="-122"/>
                <a:ea typeface="楷体" panose="02010609060101010101" charset="-122"/>
                <a:cs typeface="楷体" panose="02010609060101010101" charset="-122"/>
                <a:sym typeface="+mn-ea"/>
              </a:rPr>
              <a:t>  部门承担牵头部门职责。</a:t>
            </a:r>
            <a:endParaRPr sz="2400" b="1" dirty="0">
              <a:latin typeface="楷体" panose="02010609060101010101" charset="-122"/>
              <a:ea typeface="楷体" panose="02010609060101010101" charset="-122"/>
              <a:cs typeface="楷体" panose="02010609060101010101" charset="-122"/>
              <a:sym typeface="+mn-ea"/>
            </a:endParaRPr>
          </a:p>
          <a:p>
            <a:pPr marL="342900" indent="-342900" algn="l" fontAlgn="auto">
              <a:lnSpc>
                <a:spcPts val="4400"/>
              </a:lnSpc>
              <a:buFont typeface="Wingdings" panose="05000000000000000000" charset="0"/>
              <a:buChar char="w"/>
            </a:pPr>
            <a:r>
              <a:rPr lang="zh-CN" sz="2400" b="1" dirty="0">
                <a:latin typeface="楷体" panose="02010609060101010101" charset="-122"/>
                <a:ea typeface="楷体" panose="02010609060101010101" charset="-122"/>
                <a:cs typeface="楷体" panose="02010609060101010101" charset="-122"/>
                <a:sym typeface="+mn-ea"/>
              </a:rPr>
              <a:t>省以下地方人民政府确定牵头部门应征求上级牵头部门意见或提前报备</a:t>
            </a:r>
            <a:r>
              <a:rPr sz="2400" b="1" dirty="0">
                <a:latin typeface="楷体" panose="02010609060101010101" charset="-122"/>
                <a:ea typeface="楷体" panose="02010609060101010101" charset="-122"/>
                <a:cs typeface="楷体" panose="02010609060101010101" charset="-122"/>
                <a:sym typeface="+mn-ea"/>
              </a:rPr>
              <a:t>。</a:t>
            </a:r>
            <a:endParaRPr sz="2600" dirty="0">
              <a:latin typeface="楷体" panose="02010609060101010101" charset="-122"/>
              <a:ea typeface="楷体" panose="02010609060101010101" charset="-122"/>
              <a:cs typeface="楷体" panose="02010609060101010101" charset="-122"/>
              <a:sym typeface="+mn-ea"/>
            </a:endParaRPr>
          </a:p>
          <a:p>
            <a:pPr marL="342900" indent="-342900" algn="l" fontAlgn="auto">
              <a:lnSpc>
                <a:spcPts val="4400"/>
              </a:lnSpc>
              <a:buFont typeface="Wingdings" panose="05000000000000000000" charset="0"/>
              <a:buChar char="w"/>
            </a:pPr>
            <a:endParaRPr sz="2600" dirty="0">
              <a:latin typeface="楷体" panose="02010609060101010101" charset="-122"/>
              <a:ea typeface="楷体" panose="02010609060101010101" charset="-122"/>
              <a:cs typeface="楷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线连接符 2"/>
          <p:cNvCxnSpPr/>
          <p:nvPr/>
        </p:nvCxnSpPr>
        <p:spPr>
          <a:xfrm>
            <a:off x="302419" y="976105"/>
            <a:ext cx="11587163" cy="0"/>
          </a:xfrm>
          <a:prstGeom prst="line">
            <a:avLst/>
          </a:prstGeom>
          <a:ln w="95250" cap="sq" cmpd="sng">
            <a:gradFill flip="none" rotWithShape="1">
              <a:gsLst>
                <a:gs pos="0">
                  <a:schemeClr val="accent1">
                    <a:lumMod val="0"/>
                    <a:lumOff val="100000"/>
                  </a:schemeClr>
                </a:gs>
                <a:gs pos="99000">
                  <a:schemeClr val="accent5">
                    <a:lumMod val="75000"/>
                  </a:schemeClr>
                </a:gs>
              </a:gsLst>
              <a:path path="circle">
                <a:fillToRect l="100000" t="100000"/>
              </a:path>
              <a:tileRect r="-100000" b="-100000"/>
            </a:gradFill>
            <a:round/>
          </a:ln>
        </p:spPr>
        <p:style>
          <a:lnRef idx="1">
            <a:schemeClr val="accent1"/>
          </a:lnRef>
          <a:fillRef idx="0">
            <a:schemeClr val="accent1"/>
          </a:fillRef>
          <a:effectRef idx="0">
            <a:schemeClr val="accent1"/>
          </a:effectRef>
          <a:fontRef idx="minor">
            <a:schemeClr val="tx1"/>
          </a:fontRef>
        </p:style>
      </p:cxnSp>
      <p:sp>
        <p:nvSpPr>
          <p:cNvPr id="5" name="矩形: 圆角 12"/>
          <p:cNvSpPr/>
          <p:nvPr/>
        </p:nvSpPr>
        <p:spPr>
          <a:xfrm>
            <a:off x="897255" y="1155700"/>
            <a:ext cx="10395585" cy="616585"/>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b="1"/>
          </a:p>
        </p:txBody>
      </p:sp>
      <p:sp>
        <p:nvSpPr>
          <p:cNvPr id="6" name="矩形 5"/>
          <p:cNvSpPr/>
          <p:nvPr/>
        </p:nvSpPr>
        <p:spPr>
          <a:xfrm>
            <a:off x="1210310" y="1139825"/>
            <a:ext cx="9044305" cy="534035"/>
          </a:xfrm>
          <a:prstGeom prst="rect">
            <a:avLst/>
          </a:prstGeom>
          <a:ln>
            <a:noFill/>
          </a:ln>
        </p:spPr>
        <p:txBody>
          <a:bodyPr wrap="square">
            <a:spAutoFit/>
            <a:scene3d>
              <a:camera prst="orthographicFront"/>
              <a:lightRig rig="threePt" dir="t"/>
            </a:scene3d>
            <a:sp3d contourW="12700"/>
          </a:bodyPr>
          <a:p>
            <a:pPr algn="l">
              <a:lnSpc>
                <a:spcPct val="120000"/>
              </a:lnSpc>
              <a:buClrTx/>
              <a:buSzTx/>
              <a:buFontTx/>
            </a:pPr>
            <a:r>
              <a:rPr lang="zh-CN" altLang="en-US" sz="2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微软雅黑" panose="020B0503020204020204" pitchFamily="34" charset="-122"/>
              </a:rPr>
              <a:t>三是关于行政执法机制的确定</a:t>
            </a:r>
            <a:endParaRPr lang="zh-CN" altLang="en-US" sz="2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48" name="文本占位符 2"/>
          <p:cNvSpPr>
            <a:spLocks noGrp="1"/>
          </p:cNvSpPr>
          <p:nvPr/>
        </p:nvSpPr>
        <p:spPr>
          <a:xfrm>
            <a:off x="255905" y="479425"/>
            <a:ext cx="8572500" cy="496570"/>
          </a:xfrm>
          <a:prstGeom prst="rect">
            <a:avLst/>
          </a:prstGeom>
          <a:noFill/>
          <a:ln w="9525">
            <a:noFill/>
          </a:ln>
        </p:spPr>
        <p:txBody>
          <a:bodyPr anchor="t"/>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800" b="0" i="0" u="none" kern="1200" baseline="0">
                <a:solidFill>
                  <a:schemeClr val="tx1"/>
                </a:solidFill>
                <a:latin typeface="+mn-lt"/>
                <a:ea typeface="+mn-ea"/>
                <a:cs typeface="+mn-cs"/>
                <a:sym typeface="字魂59号-创粗黑" charset="-12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400" b="0" i="0" u="none" kern="1200" baseline="0">
                <a:solidFill>
                  <a:schemeClr val="tx1"/>
                </a:solidFill>
                <a:latin typeface="+mn-lt"/>
                <a:ea typeface="+mn-ea"/>
                <a:cs typeface="+mn-cs"/>
                <a:sym typeface="字魂59号-创粗黑" charset="-12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9pPr>
          </a:lstStyle>
          <a:p>
            <a:pPr marL="0" indent="0">
              <a:lnSpc>
                <a:spcPct val="70000"/>
              </a:lnSpc>
              <a:buNone/>
            </a:pPr>
            <a:r>
              <a:rPr kumimoji="1" lang="zh-CN" altLang="en-US" sz="2800" b="1" baseline="0" dirty="0">
                <a:solidFill>
                  <a:schemeClr val="tx1">
                    <a:lumMod val="75000"/>
                    <a:lumOff val="25000"/>
                  </a:schemeClr>
                </a:solidFill>
                <a:latin typeface="微软雅黑" panose="020B0503020204020204" pitchFamily="34" charset="-122"/>
                <a:ea typeface="微软雅黑" panose="020B0503020204020204" pitchFamily="34" charset="-122"/>
              </a:rPr>
              <a:t>三、贯彻《条例》需重点关注的几个问题</a:t>
            </a:r>
            <a:endParaRPr kumimoji="1" lang="zh-CN" altLang="en-US" sz="2800" b="1" baseline="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971550" y="1560195"/>
            <a:ext cx="10321290" cy="4323080"/>
          </a:xfrm>
          <a:prstGeom prst="rect">
            <a:avLst/>
          </a:prstGeom>
          <a:noFill/>
          <a:ln w="9525">
            <a:noFill/>
          </a:ln>
        </p:spPr>
        <p:txBody>
          <a:bodyPr wrap="square" anchor="t">
            <a:spAutoFit/>
          </a:bodyPr>
          <a:p>
            <a:pPr algn="l">
              <a:lnSpc>
                <a:spcPts val="2975"/>
              </a:lnSpc>
            </a:pPr>
            <a:r>
              <a:rPr lang="en-US" altLang="x-none" sz="2800" b="1" dirty="0">
                <a:solidFill>
                  <a:srgbClr val="C00000"/>
                </a:solidFill>
                <a:latin typeface="楷体_GB2312" panose="02010609030101010101" charset="-122"/>
                <a:ea typeface="楷体_GB2312" panose="02010609030101010101" charset="-122"/>
              </a:rPr>
              <a:t>   </a:t>
            </a:r>
            <a:endParaRPr lang="en-US" altLang="x-none" sz="2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algn="l" fontAlgn="auto">
              <a:lnSpc>
                <a:spcPts val="3775"/>
              </a:lnSpc>
            </a:pPr>
            <a:r>
              <a:rPr lang="zh-CN" altLang="en-US"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赋予地方行政部门调查处置权是《条例》的核心内容之一。</a:t>
            </a:r>
            <a:endParaRPr lang="zh-CN" altLang="en-US"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algn="l" fontAlgn="auto">
              <a:lnSpc>
                <a:spcPts val="2875"/>
              </a:lnSpc>
            </a:pPr>
            <a:r>
              <a:rPr lang="zh-CN" altLang="en-US"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algn="l" fontAlgn="auto">
              <a:lnSpc>
                <a:spcPts val="3775"/>
              </a:lnSpc>
            </a:pPr>
            <a:r>
              <a:rPr lang="zh-CN" altLang="en-US"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dirty="0">
                <a:solidFill>
                  <a:srgbClr val="2F7AA0"/>
                </a:solidFill>
                <a:latin typeface="微软雅黑" panose="020B0503020204020204" pitchFamily="34" charset="-122"/>
                <a:ea typeface="微软雅黑" panose="020B0503020204020204" pitchFamily="34" charset="-122"/>
                <a:cs typeface="微软雅黑" panose="020B0503020204020204" pitchFamily="34" charset="-122"/>
              </a:rPr>
              <a:t>调研中，部分省、市提供几种思路供参考借鉴：</a:t>
            </a:r>
            <a:endParaRPr lang="zh-CN" altLang="en-US"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algn="l" fontAlgn="auto">
              <a:lnSpc>
                <a:spcPts val="2000"/>
              </a:lnSpc>
            </a:pP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endParaRPr>
          </a:p>
          <a:p>
            <a:pPr marL="800100" lvl="1" indent="-342900" algn="l" fontAlgn="auto">
              <a:lnSpc>
                <a:spcPts val="4400"/>
              </a:lnSpc>
              <a:buFont typeface="Wingdings" panose="05000000000000000000" charset="0"/>
              <a:buChar char="w"/>
            </a:pPr>
            <a:r>
              <a:rPr sz="2800" b="1" dirty="0">
                <a:latin typeface="楷体" panose="02010609060101010101" charset="-122"/>
                <a:ea typeface="楷体" panose="02010609060101010101" charset="-122"/>
                <a:cs typeface="楷体" panose="02010609060101010101" charset="-122"/>
                <a:sym typeface="+mn-ea"/>
              </a:rPr>
              <a:t>组建独立执法队伍</a:t>
            </a:r>
            <a:endParaRPr sz="2800" b="1" dirty="0">
              <a:latin typeface="楷体" panose="02010609060101010101" charset="-122"/>
              <a:ea typeface="楷体" panose="02010609060101010101" charset="-122"/>
              <a:cs typeface="楷体" panose="02010609060101010101" charset="-122"/>
              <a:sym typeface="+mn-ea"/>
            </a:endParaRPr>
          </a:p>
          <a:p>
            <a:pPr marL="800100" lvl="1" indent="-342900" algn="l" fontAlgn="auto">
              <a:lnSpc>
                <a:spcPts val="4400"/>
              </a:lnSpc>
              <a:buFont typeface="Wingdings" panose="05000000000000000000" charset="0"/>
              <a:buChar char="w"/>
            </a:pPr>
            <a:r>
              <a:rPr sz="2800" b="1" dirty="0">
                <a:latin typeface="楷体" panose="02010609060101010101" charset="-122"/>
                <a:ea typeface="楷体" panose="02010609060101010101" charset="-122"/>
                <a:cs typeface="楷体" panose="02010609060101010101" charset="-122"/>
                <a:sym typeface="+mn-ea"/>
              </a:rPr>
              <a:t>依托现有综合执法力量</a:t>
            </a:r>
            <a:endParaRPr sz="2800" b="1" dirty="0">
              <a:latin typeface="楷体" panose="02010609060101010101" charset="-122"/>
              <a:ea typeface="楷体" panose="02010609060101010101" charset="-122"/>
              <a:cs typeface="楷体" panose="02010609060101010101" charset="-122"/>
              <a:sym typeface="+mn-ea"/>
            </a:endParaRPr>
          </a:p>
          <a:p>
            <a:pPr marL="800100" lvl="1" indent="-342900" algn="l" fontAlgn="auto">
              <a:lnSpc>
                <a:spcPts val="4400"/>
              </a:lnSpc>
              <a:buFont typeface="Wingdings" panose="05000000000000000000" charset="0"/>
              <a:buChar char="w"/>
            </a:pPr>
            <a:r>
              <a:rPr sz="2800" b="1" dirty="0">
                <a:latin typeface="楷体" panose="02010609060101010101" charset="-122"/>
                <a:ea typeface="楷体" panose="02010609060101010101" charset="-122"/>
                <a:cs typeface="楷体" panose="02010609060101010101" charset="-122"/>
                <a:sym typeface="+mn-ea"/>
              </a:rPr>
              <a:t>多部门联合执法</a:t>
            </a:r>
            <a:endParaRPr sz="2800" b="1" dirty="0">
              <a:latin typeface="楷体" panose="02010609060101010101" charset="-122"/>
              <a:ea typeface="楷体" panose="02010609060101010101" charset="-122"/>
              <a:cs typeface="楷体" panose="02010609060101010101" charset="-122"/>
              <a:sym typeface="+mn-ea"/>
            </a:endParaRPr>
          </a:p>
          <a:p>
            <a:pPr marL="800100" lvl="1" indent="-342900" algn="l" fontAlgn="auto">
              <a:lnSpc>
                <a:spcPts val="4400"/>
              </a:lnSpc>
              <a:buFont typeface="Wingdings" panose="05000000000000000000" charset="0"/>
              <a:buChar char="w"/>
            </a:pPr>
            <a:r>
              <a:rPr sz="2800" b="1" dirty="0">
                <a:latin typeface="楷体" panose="02010609060101010101" charset="-122"/>
                <a:ea typeface="楷体" panose="02010609060101010101" charset="-122"/>
                <a:cs typeface="楷体" panose="02010609060101010101" charset="-122"/>
                <a:sym typeface="+mn-ea"/>
              </a:rPr>
              <a:t>委托执法</a:t>
            </a:r>
            <a:endParaRPr sz="2800" b="1" dirty="0">
              <a:latin typeface="楷体" panose="02010609060101010101" charset="-122"/>
              <a:ea typeface="楷体" panose="02010609060101010101" charset="-122"/>
              <a:cs typeface="楷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线连接符 2"/>
          <p:cNvCxnSpPr/>
          <p:nvPr/>
        </p:nvCxnSpPr>
        <p:spPr>
          <a:xfrm>
            <a:off x="302419" y="976105"/>
            <a:ext cx="11587163" cy="0"/>
          </a:xfrm>
          <a:prstGeom prst="line">
            <a:avLst/>
          </a:prstGeom>
          <a:ln w="95250" cap="sq" cmpd="sng">
            <a:gradFill flip="none" rotWithShape="1">
              <a:gsLst>
                <a:gs pos="0">
                  <a:schemeClr val="accent1">
                    <a:lumMod val="0"/>
                    <a:lumOff val="100000"/>
                  </a:schemeClr>
                </a:gs>
                <a:gs pos="99000">
                  <a:schemeClr val="accent5">
                    <a:lumMod val="75000"/>
                  </a:schemeClr>
                </a:gs>
              </a:gsLst>
              <a:path path="circle">
                <a:fillToRect l="100000" t="100000"/>
              </a:path>
              <a:tileRect r="-100000" b="-100000"/>
            </a:gradFill>
            <a:round/>
          </a:ln>
        </p:spPr>
        <p:style>
          <a:lnRef idx="1">
            <a:schemeClr val="accent1"/>
          </a:lnRef>
          <a:fillRef idx="0">
            <a:schemeClr val="accent1"/>
          </a:fillRef>
          <a:effectRef idx="0">
            <a:schemeClr val="accent1"/>
          </a:effectRef>
          <a:fontRef idx="minor">
            <a:schemeClr val="tx1"/>
          </a:fontRef>
        </p:style>
      </p:cxnSp>
      <p:sp>
        <p:nvSpPr>
          <p:cNvPr id="5" name="矩形: 圆角 12"/>
          <p:cNvSpPr/>
          <p:nvPr/>
        </p:nvSpPr>
        <p:spPr>
          <a:xfrm>
            <a:off x="897255" y="1155700"/>
            <a:ext cx="10395585" cy="616585"/>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b="1"/>
          </a:p>
        </p:txBody>
      </p:sp>
      <p:sp>
        <p:nvSpPr>
          <p:cNvPr id="6" name="矩形 5"/>
          <p:cNvSpPr/>
          <p:nvPr/>
        </p:nvSpPr>
        <p:spPr>
          <a:xfrm>
            <a:off x="1210310" y="1139825"/>
            <a:ext cx="9044305" cy="534035"/>
          </a:xfrm>
          <a:prstGeom prst="rect">
            <a:avLst/>
          </a:prstGeom>
          <a:ln>
            <a:noFill/>
          </a:ln>
        </p:spPr>
        <p:txBody>
          <a:bodyPr wrap="square">
            <a:spAutoFit/>
            <a:scene3d>
              <a:camera prst="orthographicFront"/>
              <a:lightRig rig="threePt" dir="t"/>
            </a:scene3d>
            <a:sp3d contourW="12700"/>
          </a:bodyPr>
          <a:p>
            <a:pPr algn="l">
              <a:lnSpc>
                <a:spcPct val="120000"/>
              </a:lnSpc>
              <a:buClrTx/>
              <a:buSzTx/>
              <a:buFontTx/>
            </a:pPr>
            <a:r>
              <a:rPr lang="zh-CN" altLang="en-US" sz="2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微软雅黑" panose="020B0503020204020204" pitchFamily="34" charset="-122"/>
              </a:rPr>
              <a:t>四是关于工作机制的完善和各方责任的落实</a:t>
            </a:r>
            <a:endParaRPr lang="zh-CN" altLang="en-US" sz="2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48" name="文本占位符 2"/>
          <p:cNvSpPr>
            <a:spLocks noGrp="1"/>
          </p:cNvSpPr>
          <p:nvPr/>
        </p:nvSpPr>
        <p:spPr>
          <a:xfrm>
            <a:off x="255905" y="479425"/>
            <a:ext cx="8572500" cy="496570"/>
          </a:xfrm>
          <a:prstGeom prst="rect">
            <a:avLst/>
          </a:prstGeom>
          <a:noFill/>
          <a:ln w="9525">
            <a:noFill/>
          </a:ln>
        </p:spPr>
        <p:txBody>
          <a:bodyPr anchor="t"/>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800" b="0" i="0" u="none" kern="1200" baseline="0">
                <a:solidFill>
                  <a:schemeClr val="tx1"/>
                </a:solidFill>
                <a:latin typeface="+mn-lt"/>
                <a:ea typeface="+mn-ea"/>
                <a:cs typeface="+mn-cs"/>
                <a:sym typeface="字魂59号-创粗黑" charset="-12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400" b="0" i="0" u="none" kern="1200" baseline="0">
                <a:solidFill>
                  <a:schemeClr val="tx1"/>
                </a:solidFill>
                <a:latin typeface="+mn-lt"/>
                <a:ea typeface="+mn-ea"/>
                <a:cs typeface="+mn-cs"/>
                <a:sym typeface="字魂59号-创粗黑" charset="-12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9pPr>
          </a:lstStyle>
          <a:p>
            <a:pPr marL="0" indent="0">
              <a:lnSpc>
                <a:spcPct val="70000"/>
              </a:lnSpc>
              <a:buNone/>
            </a:pPr>
            <a:r>
              <a:rPr kumimoji="1" lang="zh-CN" altLang="en-US" sz="2800" b="1" baseline="0" dirty="0">
                <a:solidFill>
                  <a:schemeClr val="tx1">
                    <a:lumMod val="75000"/>
                    <a:lumOff val="25000"/>
                  </a:schemeClr>
                </a:solidFill>
                <a:latin typeface="微软雅黑" panose="020B0503020204020204" pitchFamily="34" charset="-122"/>
                <a:ea typeface="微软雅黑" panose="020B0503020204020204" pitchFamily="34" charset="-122"/>
              </a:rPr>
              <a:t>三、贯彻《条例》需重点关注的几个问题</a:t>
            </a:r>
            <a:endParaRPr kumimoji="1" lang="zh-CN" altLang="en-US" sz="2800" b="1" baseline="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Rectangle 19"/>
          <p:cNvSpPr>
            <a:spLocks noChangeArrowheads="1"/>
          </p:cNvSpPr>
          <p:nvPr/>
        </p:nvSpPr>
        <p:spPr bwMode="gray">
          <a:xfrm>
            <a:off x="1064260" y="1911985"/>
            <a:ext cx="1817370" cy="511810"/>
          </a:xfrm>
          <a:prstGeom prst="rect">
            <a:avLst/>
          </a:prstGeom>
          <a:solidFill>
            <a:schemeClr val="accent1">
              <a:lumMod val="75000"/>
            </a:schemeClr>
          </a:solidFill>
          <a:ln w="12700">
            <a:solidFill>
              <a:srgbClr val="C0C0C0"/>
            </a:solidFill>
            <a:miter lim="800000"/>
          </a:ln>
          <a:effectLst>
            <a:outerShdw blurRad="127000" dist="63500" dir="2700000" algn="tl" rotWithShape="0">
              <a:prstClr val="black">
                <a:alpha val="40000"/>
              </a:prstClr>
            </a:outerShdw>
          </a:effectLst>
        </p:spPr>
        <p:txBody>
          <a:bodyPr lIns="108000" tIns="72000" rIns="108000" bIns="72000" anchor="ctr"/>
          <a:p>
            <a:pPr algn="ctr" defTabSz="801370" eaLnBrk="0" hangingPunct="0"/>
            <a:r>
              <a:rPr lang="zh-CN" altLang="de-DE" sz="2400" b="1" noProof="1">
                <a:solidFill>
                  <a:srgbClr val="FFFFFF"/>
                </a:solidFill>
                <a:effectLst>
                  <a:outerShdw blurRad="190500" algn="ctr" rotWithShape="0">
                    <a:prstClr val="black">
                      <a:alpha val="50000"/>
                    </a:prstClr>
                  </a:outerShdw>
                </a:effectLst>
                <a:latin typeface="微软雅黑" panose="020B0503020204020204" pitchFamily="34" charset="-122"/>
                <a:ea typeface="微软雅黑" panose="020B0503020204020204" pitchFamily="34" charset="-122"/>
                <a:cs typeface="Arial" panose="020B0604020202020204" pitchFamily="34" charset="0"/>
              </a:rPr>
              <a:t>国家层面</a:t>
            </a:r>
            <a:endParaRPr lang="zh-CN" altLang="de-DE" sz="2400" b="1" noProof="1">
              <a:solidFill>
                <a:srgbClr val="FFFFFF"/>
              </a:solidFill>
              <a:effectLst>
                <a:outerShdw blurRad="190500" algn="ctr" rotWithShape="0">
                  <a:prstClr val="black">
                    <a:alpha val="50000"/>
                  </a:prstClr>
                </a:outerShdw>
              </a:effectLst>
              <a:latin typeface="微软雅黑" panose="020B0503020204020204" pitchFamily="34" charset="-122"/>
              <a:ea typeface="微软雅黑" panose="020B0503020204020204" pitchFamily="34" charset="-122"/>
              <a:cs typeface="Arial" panose="020B0604020202020204" pitchFamily="34" charset="0"/>
            </a:endParaRPr>
          </a:p>
        </p:txBody>
      </p:sp>
      <p:sp>
        <p:nvSpPr>
          <p:cNvPr id="13" name="Rectangle 19"/>
          <p:cNvSpPr>
            <a:spLocks noChangeArrowheads="1"/>
          </p:cNvSpPr>
          <p:nvPr/>
        </p:nvSpPr>
        <p:spPr bwMode="gray">
          <a:xfrm>
            <a:off x="1064260" y="4238625"/>
            <a:ext cx="1811020" cy="529590"/>
          </a:xfrm>
          <a:prstGeom prst="rect">
            <a:avLst/>
          </a:prstGeom>
          <a:gradFill>
            <a:gsLst>
              <a:gs pos="0">
                <a:srgbClr val="007BD3"/>
              </a:gs>
              <a:gs pos="100000">
                <a:srgbClr val="034373"/>
              </a:gs>
            </a:gsLst>
            <a:lin ang="5400000" scaled="0"/>
          </a:gradFill>
          <a:ln w="12700">
            <a:solidFill>
              <a:srgbClr val="C0C0C0"/>
            </a:solidFill>
            <a:miter lim="800000"/>
          </a:ln>
          <a:effectLst>
            <a:outerShdw blurRad="127000" dist="63500" dir="2700000" algn="tl" rotWithShape="0">
              <a:prstClr val="black">
                <a:alpha val="40000"/>
              </a:prstClr>
            </a:outerShdw>
          </a:effectLst>
        </p:spPr>
        <p:txBody>
          <a:bodyPr lIns="108000" tIns="72000" rIns="108000" bIns="72000" anchor="ctr"/>
          <a:p>
            <a:pPr algn="ctr" defTabSz="801370" eaLnBrk="0" hangingPunct="0"/>
            <a:r>
              <a:rPr lang="zh-CN" altLang="de-DE" sz="2400" b="1" noProof="1">
                <a:solidFill>
                  <a:srgbClr val="FFFFFF"/>
                </a:solidFill>
                <a:effectLst>
                  <a:outerShdw blurRad="190500" algn="ctr" rotWithShape="0">
                    <a:prstClr val="black">
                      <a:alpha val="50000"/>
                    </a:prstClr>
                  </a:outerShdw>
                </a:effectLst>
                <a:latin typeface="微软雅黑" panose="020B0503020204020204" pitchFamily="34" charset="-122"/>
                <a:ea typeface="微软雅黑" panose="020B0503020204020204" pitchFamily="34" charset="-122"/>
                <a:cs typeface="Arial" panose="020B0604020202020204" pitchFamily="34" charset="0"/>
              </a:rPr>
              <a:t>地方层面</a:t>
            </a:r>
            <a:endParaRPr lang="zh-CN" altLang="de-DE" sz="2400" b="1" noProof="1">
              <a:solidFill>
                <a:srgbClr val="FFFFFF"/>
              </a:solidFill>
              <a:effectLst>
                <a:outerShdw blurRad="190500" algn="ctr" rotWithShape="0">
                  <a:prstClr val="black">
                    <a:alpha val="50000"/>
                  </a:prstClr>
                </a:outerShdw>
              </a:effectLst>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文本框 6"/>
          <p:cNvSpPr txBox="1"/>
          <p:nvPr/>
        </p:nvSpPr>
        <p:spPr>
          <a:xfrm>
            <a:off x="884555" y="2545080"/>
            <a:ext cx="10408285" cy="2495550"/>
          </a:xfrm>
          <a:prstGeom prst="rect">
            <a:avLst/>
          </a:prstGeom>
          <a:noFill/>
          <a:ln w="9525">
            <a:noFill/>
          </a:ln>
        </p:spPr>
        <p:txBody>
          <a:bodyPr wrap="square" anchor="t">
            <a:spAutoFit/>
          </a:bodyPr>
          <a:p>
            <a:pPr algn="l">
              <a:lnSpc>
                <a:spcPts val="2975"/>
              </a:lnSpc>
            </a:pPr>
            <a:r>
              <a:rPr lang="zh-CN" sz="22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sz="22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进一步发挥好处非联席会议工作机制的作用</a:t>
            </a:r>
            <a:endParaRPr lang="zh-CN" altLang="en-US"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algn="l" fontAlgn="auto">
              <a:lnSpc>
                <a:spcPts val="675"/>
              </a:lnSpc>
            </a:pP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endParaRPr>
          </a:p>
          <a:p>
            <a:pPr algn="l" fontAlgn="auto">
              <a:lnSpc>
                <a:spcPts val="700"/>
              </a:lnSpc>
            </a:pP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l" fontAlgn="auto">
              <a:lnSpc>
                <a:spcPts val="3600"/>
              </a:lnSpc>
              <a:buFont typeface="Wingdings" panose="05000000000000000000" charset="0"/>
              <a:buChar char="w"/>
            </a:pPr>
            <a:r>
              <a:rPr lang="zh-CN" sz="2200" b="1" dirty="0">
                <a:latin typeface="楷体" panose="02010609060101010101" charset="-122"/>
                <a:ea typeface="楷体" panose="02010609060101010101" charset="-122"/>
                <a:cs typeface="楷体" panose="02010609060101010101" charset="-122"/>
                <a:sym typeface="+mn-ea"/>
              </a:rPr>
              <a:t>注重提前规划，加强跨区域、跨行业重大问题协调</a:t>
            </a:r>
            <a:endParaRPr lang="zh-CN" sz="2200" b="1" dirty="0">
              <a:latin typeface="楷体" panose="02010609060101010101" charset="-122"/>
              <a:ea typeface="楷体" panose="02010609060101010101" charset="-122"/>
              <a:cs typeface="楷体" panose="02010609060101010101" charset="-122"/>
              <a:sym typeface="+mn-ea"/>
            </a:endParaRPr>
          </a:p>
          <a:p>
            <a:pPr marL="342900" indent="-342900" algn="l" fontAlgn="auto">
              <a:lnSpc>
                <a:spcPts val="3600"/>
              </a:lnSpc>
              <a:buFont typeface="Wingdings" panose="05000000000000000000" charset="0"/>
              <a:buChar char="w"/>
            </a:pPr>
            <a:r>
              <a:rPr lang="zh-CN" sz="2200" b="1" dirty="0">
                <a:latin typeface="楷体" panose="02010609060101010101" charset="-122"/>
                <a:ea typeface="楷体" panose="02010609060101010101" charset="-122"/>
                <a:cs typeface="楷体" panose="02010609060101010101" charset="-122"/>
                <a:sym typeface="+mn-ea"/>
              </a:rPr>
              <a:t>各成员单位对照《条例》</a:t>
            </a:r>
            <a:r>
              <a:rPr sz="2200" b="1" dirty="0">
                <a:latin typeface="楷体" panose="02010609060101010101" charset="-122"/>
                <a:ea typeface="楷体" panose="02010609060101010101" charset="-122"/>
                <a:cs typeface="楷体" panose="02010609060101010101" charset="-122"/>
                <a:sym typeface="+mn-ea"/>
              </a:rPr>
              <a:t>落实</a:t>
            </a:r>
            <a:r>
              <a:rPr lang="zh-CN" sz="2200" b="1" dirty="0">
                <a:latin typeface="楷体" panose="02010609060101010101" charset="-122"/>
                <a:ea typeface="楷体" panose="02010609060101010101" charset="-122"/>
                <a:cs typeface="楷体" panose="02010609060101010101" charset="-122"/>
                <a:sym typeface="+mn-ea"/>
              </a:rPr>
              <a:t>相关</a:t>
            </a:r>
            <a:r>
              <a:rPr sz="2200" b="1" dirty="0">
                <a:latin typeface="楷体" panose="02010609060101010101" charset="-122"/>
                <a:ea typeface="楷体" panose="02010609060101010101" charset="-122"/>
                <a:cs typeface="楷体" panose="02010609060101010101" charset="-122"/>
                <a:sym typeface="+mn-ea"/>
              </a:rPr>
              <a:t>责任</a:t>
            </a:r>
            <a:r>
              <a:rPr lang="zh-CN" sz="2200" b="1" dirty="0">
                <a:latin typeface="楷体" panose="02010609060101010101" charset="-122"/>
                <a:ea typeface="楷体" panose="02010609060101010101" charset="-122"/>
                <a:cs typeface="楷体" panose="02010609060101010101" charset="-122"/>
                <a:sym typeface="+mn-ea"/>
              </a:rPr>
              <a:t>，做好</a:t>
            </a:r>
            <a:r>
              <a:rPr sz="2200" b="1" dirty="0">
                <a:latin typeface="楷体" panose="02010609060101010101" charset="-122"/>
                <a:ea typeface="楷体" panose="02010609060101010101" charset="-122"/>
                <a:cs typeface="楷体" panose="02010609060101010101" charset="-122"/>
                <a:sym typeface="+mn-ea"/>
              </a:rPr>
              <a:t>条线部署</a:t>
            </a:r>
            <a:endParaRPr sz="2200" b="1" dirty="0">
              <a:latin typeface="楷体" panose="02010609060101010101" charset="-122"/>
              <a:ea typeface="楷体" panose="02010609060101010101" charset="-122"/>
              <a:cs typeface="楷体" panose="02010609060101010101" charset="-122"/>
              <a:sym typeface="+mn-ea"/>
            </a:endParaRPr>
          </a:p>
          <a:p>
            <a:pPr marL="342900" indent="-342900" algn="l" fontAlgn="auto">
              <a:lnSpc>
                <a:spcPts val="3600"/>
              </a:lnSpc>
              <a:buFont typeface="Wingdings" panose="05000000000000000000" charset="0"/>
              <a:buChar char="w"/>
            </a:pPr>
            <a:endParaRPr sz="2200" b="1" dirty="0">
              <a:latin typeface="楷体" panose="02010609060101010101" charset="-122"/>
              <a:ea typeface="楷体" panose="02010609060101010101" charset="-122"/>
              <a:cs typeface="楷体" panose="02010609060101010101" charset="-122"/>
              <a:sym typeface="+mn-ea"/>
            </a:endParaRPr>
          </a:p>
          <a:p>
            <a:pPr marL="342900" indent="-342900" algn="l" fontAlgn="auto">
              <a:lnSpc>
                <a:spcPts val="3600"/>
              </a:lnSpc>
              <a:buFont typeface="Wingdings" panose="05000000000000000000" charset="0"/>
              <a:buChar char="w"/>
            </a:pPr>
            <a:endParaRPr lang="zh-CN" sz="2200" b="1" dirty="0">
              <a:latin typeface="楷体" panose="02010609060101010101" charset="-122"/>
              <a:ea typeface="楷体" panose="02010609060101010101" charset="-122"/>
              <a:cs typeface="楷体" panose="02010609060101010101" charset="-122"/>
              <a:sym typeface="+mn-ea"/>
            </a:endParaRPr>
          </a:p>
        </p:txBody>
      </p:sp>
      <p:sp>
        <p:nvSpPr>
          <p:cNvPr id="8" name="文本框 7"/>
          <p:cNvSpPr txBox="1"/>
          <p:nvPr/>
        </p:nvSpPr>
        <p:spPr>
          <a:xfrm>
            <a:off x="1064260" y="4920615"/>
            <a:ext cx="10408285" cy="1572260"/>
          </a:xfrm>
          <a:prstGeom prst="rect">
            <a:avLst/>
          </a:prstGeom>
          <a:noFill/>
          <a:ln w="9525">
            <a:noFill/>
          </a:ln>
        </p:spPr>
        <p:txBody>
          <a:bodyPr wrap="square" anchor="t">
            <a:spAutoFit/>
          </a:bodyPr>
          <a:p>
            <a:pPr algn="l">
              <a:lnSpc>
                <a:spcPts val="2975"/>
              </a:lnSpc>
            </a:pPr>
            <a:r>
              <a:rPr lang="zh-CN" sz="22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sz="22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进一步健全完善齐抓共管的处非工作机制</a:t>
            </a:r>
            <a:endParaRPr lang="zh-CN" sz="22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ts val="675"/>
              </a:lnSpc>
            </a:pP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endParaRPr>
          </a:p>
          <a:p>
            <a:pPr algn="l" fontAlgn="auto">
              <a:lnSpc>
                <a:spcPts val="700"/>
              </a:lnSpc>
            </a:pP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gn="l" fontAlgn="auto">
              <a:lnSpc>
                <a:spcPts val="3600"/>
              </a:lnSpc>
              <a:buFont typeface="Wingdings" panose="05000000000000000000" charset="0"/>
              <a:buChar char="w"/>
            </a:pPr>
            <a:r>
              <a:rPr lang="zh-CN" sz="2200" b="1" dirty="0">
                <a:latin typeface="楷体" panose="02010609060101010101" charset="-122"/>
                <a:ea typeface="楷体" panose="02010609060101010101" charset="-122"/>
                <a:cs typeface="楷体" panose="02010609060101010101" charset="-122"/>
                <a:sym typeface="+mn-ea"/>
              </a:rPr>
              <a:t>发挥好</a:t>
            </a:r>
            <a:r>
              <a:rPr sz="2200" b="1" dirty="0">
                <a:latin typeface="楷体" panose="02010609060101010101" charset="-122"/>
                <a:ea typeface="楷体" panose="02010609060101010101" charset="-122"/>
                <a:cs typeface="楷体" panose="02010609060101010101" charset="-122"/>
                <a:sym typeface="+mn-ea"/>
              </a:rPr>
              <a:t>政府统一领导的工作机制</a:t>
            </a:r>
            <a:r>
              <a:rPr lang="zh-CN" sz="2200" b="1" dirty="0">
                <a:latin typeface="楷体" panose="02010609060101010101" charset="-122"/>
                <a:ea typeface="楷体" panose="02010609060101010101" charset="-122"/>
                <a:cs typeface="楷体" panose="02010609060101010101" charset="-122"/>
                <a:sym typeface="+mn-ea"/>
              </a:rPr>
              <a:t>作用</a:t>
            </a:r>
            <a:endParaRPr lang="zh-CN" sz="2200" b="1" dirty="0">
              <a:latin typeface="楷体" panose="02010609060101010101" charset="-122"/>
              <a:ea typeface="楷体" panose="02010609060101010101" charset="-122"/>
              <a:cs typeface="楷体" panose="02010609060101010101" charset="-122"/>
              <a:sym typeface="+mn-ea"/>
            </a:endParaRPr>
          </a:p>
          <a:p>
            <a:pPr marL="342900" indent="-342900" algn="l" fontAlgn="auto">
              <a:lnSpc>
                <a:spcPts val="3600"/>
              </a:lnSpc>
              <a:buFont typeface="Wingdings" panose="05000000000000000000" charset="0"/>
              <a:buChar char="w"/>
            </a:pPr>
            <a:r>
              <a:rPr lang="zh-CN" sz="2200" b="1" dirty="0">
                <a:latin typeface="楷体" panose="02010609060101010101" charset="-122"/>
                <a:ea typeface="楷体" panose="02010609060101010101" charset="-122"/>
                <a:cs typeface="楷体" panose="02010609060101010101" charset="-122"/>
                <a:sym typeface="+mn-ea"/>
              </a:rPr>
              <a:t>压实</a:t>
            </a:r>
            <a:r>
              <a:rPr sz="2200" b="1" dirty="0">
                <a:latin typeface="楷体" panose="02010609060101010101" charset="-122"/>
                <a:ea typeface="楷体" panose="02010609060101010101" charset="-122"/>
                <a:cs typeface="楷体" panose="02010609060101010101" charset="-122"/>
                <a:sym typeface="+mn-ea"/>
              </a:rPr>
              <a:t>各</a:t>
            </a:r>
            <a:r>
              <a:rPr lang="zh-CN" sz="2200" b="1" dirty="0">
                <a:latin typeface="楷体" panose="02010609060101010101" charset="-122"/>
                <a:ea typeface="楷体" panose="02010609060101010101" charset="-122"/>
                <a:cs typeface="楷体" panose="02010609060101010101" charset="-122"/>
                <a:sym typeface="+mn-ea"/>
              </a:rPr>
              <a:t>行业主管、监管部门责任，形成齐抓共管的工作合力</a:t>
            </a:r>
            <a:endParaRPr lang="zh-CN" sz="2200" b="1" dirty="0">
              <a:latin typeface="楷体" panose="02010609060101010101" charset="-122"/>
              <a:ea typeface="楷体" panose="02010609060101010101" charset="-122"/>
              <a:cs typeface="楷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4" y="0"/>
            <a:ext cx="12192004" cy="4454435"/>
            <a:chOff x="-3" y="-1"/>
            <a:chExt cx="12192004" cy="4454435"/>
          </a:xfrm>
        </p:grpSpPr>
        <p:sp>
          <p:nvSpPr>
            <p:cNvPr id="3" name="任意多边形 2"/>
            <p:cNvSpPr/>
            <p:nvPr/>
          </p:nvSpPr>
          <p:spPr>
            <a:xfrm rot="5400000">
              <a:off x="3868781" y="-3868785"/>
              <a:ext cx="4454435" cy="12192004"/>
            </a:xfrm>
            <a:custGeom>
              <a:avLst/>
              <a:gdLst>
                <a:gd name="connsiteX0" fmla="*/ 0 w 4454435"/>
                <a:gd name="connsiteY0" fmla="*/ 12192000 h 12192004"/>
                <a:gd name="connsiteX1" fmla="*/ 0 w 4454435"/>
                <a:gd name="connsiteY1" fmla="*/ 0 h 12192004"/>
                <a:gd name="connsiteX2" fmla="*/ 1201783 w 4454435"/>
                <a:gd name="connsiteY2" fmla="*/ 0 h 12192004"/>
                <a:gd name="connsiteX3" fmla="*/ 1201783 w 4454435"/>
                <a:gd name="connsiteY3" fmla="*/ 2 h 12192004"/>
                <a:gd name="connsiteX4" fmla="*/ 3223809 w 4454435"/>
                <a:gd name="connsiteY4" fmla="*/ 2 h 12192004"/>
                <a:gd name="connsiteX5" fmla="*/ 4454435 w 4454435"/>
                <a:gd name="connsiteY5" fmla="*/ 6096003 h 12192004"/>
                <a:gd name="connsiteX6" fmla="*/ 3223809 w 4454435"/>
                <a:gd name="connsiteY6" fmla="*/ 12192004 h 12192004"/>
                <a:gd name="connsiteX7" fmla="*/ 1110343 w 4454435"/>
                <a:gd name="connsiteY7" fmla="*/ 12192004 h 12192004"/>
                <a:gd name="connsiteX8" fmla="*/ 1110343 w 4454435"/>
                <a:gd name="connsiteY8" fmla="*/ 12192000 h 12192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4435" h="12192004">
                  <a:moveTo>
                    <a:pt x="0" y="12192000"/>
                  </a:moveTo>
                  <a:lnTo>
                    <a:pt x="0" y="0"/>
                  </a:lnTo>
                  <a:lnTo>
                    <a:pt x="1201783" y="0"/>
                  </a:lnTo>
                  <a:lnTo>
                    <a:pt x="1201783" y="2"/>
                  </a:lnTo>
                  <a:lnTo>
                    <a:pt x="3223809" y="2"/>
                  </a:lnTo>
                  <a:lnTo>
                    <a:pt x="4454435" y="6096003"/>
                  </a:lnTo>
                  <a:lnTo>
                    <a:pt x="3223809" y="12192004"/>
                  </a:lnTo>
                  <a:lnTo>
                    <a:pt x="1110343" y="12192004"/>
                  </a:lnTo>
                  <a:lnTo>
                    <a:pt x="1110343" y="12192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rot="5400000">
              <a:off x="4086496" y="-4086498"/>
              <a:ext cx="4019007" cy="12192002"/>
            </a:xfrm>
            <a:custGeom>
              <a:avLst/>
              <a:gdLst>
                <a:gd name="connsiteX0" fmla="*/ 0 w 4019007"/>
                <a:gd name="connsiteY0" fmla="*/ 12192000 h 12192002"/>
                <a:gd name="connsiteX1" fmla="*/ 0 w 4019007"/>
                <a:gd name="connsiteY1" fmla="*/ 0 h 12192002"/>
                <a:gd name="connsiteX2" fmla="*/ 1110343 w 4019007"/>
                <a:gd name="connsiteY2" fmla="*/ 0 h 12192002"/>
                <a:gd name="connsiteX3" fmla="*/ 1306286 w 4019007"/>
                <a:gd name="connsiteY3" fmla="*/ 0 h 12192002"/>
                <a:gd name="connsiteX4" fmla="*/ 2788381 w 4019007"/>
                <a:gd name="connsiteY4" fmla="*/ 0 h 12192002"/>
                <a:gd name="connsiteX5" fmla="*/ 4019007 w 4019007"/>
                <a:gd name="connsiteY5" fmla="*/ 6096001 h 12192002"/>
                <a:gd name="connsiteX6" fmla="*/ 2788381 w 4019007"/>
                <a:gd name="connsiteY6" fmla="*/ 12192002 h 12192002"/>
                <a:gd name="connsiteX7" fmla="*/ 1110343 w 4019007"/>
                <a:gd name="connsiteY7" fmla="*/ 12192002 h 12192002"/>
                <a:gd name="connsiteX8" fmla="*/ 1110343 w 4019007"/>
                <a:gd name="connsiteY8" fmla="*/ 12192000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19007" h="12192002">
                  <a:moveTo>
                    <a:pt x="0" y="12192000"/>
                  </a:moveTo>
                  <a:lnTo>
                    <a:pt x="0" y="0"/>
                  </a:lnTo>
                  <a:lnTo>
                    <a:pt x="1110343" y="0"/>
                  </a:lnTo>
                  <a:lnTo>
                    <a:pt x="1306286" y="0"/>
                  </a:lnTo>
                  <a:lnTo>
                    <a:pt x="2788381" y="0"/>
                  </a:lnTo>
                  <a:lnTo>
                    <a:pt x="4019007" y="6096001"/>
                  </a:lnTo>
                  <a:lnTo>
                    <a:pt x="2788381" y="12192002"/>
                  </a:lnTo>
                  <a:lnTo>
                    <a:pt x="1110343" y="12192002"/>
                  </a:lnTo>
                  <a:lnTo>
                    <a:pt x="1110343" y="1219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9" name="矩形 8"/>
          <p:cNvSpPr/>
          <p:nvPr/>
        </p:nvSpPr>
        <p:spPr>
          <a:xfrm>
            <a:off x="5079785" y="1836834"/>
            <a:ext cx="2240280" cy="922020"/>
          </a:xfrm>
          <a:prstGeom prst="rect">
            <a:avLst/>
          </a:prstGeom>
        </p:spPr>
        <p:txBody>
          <a:bodyPr wrap="none">
            <a:spAutoFit/>
          </a:bodyPr>
          <a:lstStyle/>
          <a:p>
            <a:pPr algn="l"/>
            <a:r>
              <a:rPr lang="zh-CN" altLang="zh-CN" sz="5400" b="1" kern="0">
                <a:solidFill>
                  <a:srgbClr val="000000"/>
                </a:solidFill>
                <a:latin typeface="微软雅黑" panose="020B0503020204020204" pitchFamily="34" charset="-122"/>
                <a:ea typeface="微软雅黑" panose="020B0503020204020204" pitchFamily="34" charset="-122"/>
                <a:cs typeface="Helvetica" panose="020B0504020202030204" pitchFamily="34" charset="0"/>
              </a:rPr>
              <a:t>谢谢！</a:t>
            </a:r>
            <a:endParaRPr lang="zh-CN" altLang="zh-CN" sz="5400" b="1" kern="0">
              <a:solidFill>
                <a:srgbClr val="000000"/>
              </a:solidFill>
              <a:latin typeface="微软雅黑" panose="020B0503020204020204" pitchFamily="34" charset="-122"/>
              <a:ea typeface="微软雅黑" panose="020B0503020204020204" pitchFamily="34" charset="-122"/>
              <a:cs typeface="Helvetica" panose="020B0504020202030204" pitchFamily="34" charset="0"/>
            </a:endParaRPr>
          </a:p>
        </p:txBody>
      </p:sp>
      <p:sp>
        <p:nvSpPr>
          <p:cNvPr id="14" name="等腰三角形 13"/>
          <p:cNvSpPr/>
          <p:nvPr/>
        </p:nvSpPr>
        <p:spPr>
          <a:xfrm flipV="1">
            <a:off x="4432300" y="0"/>
            <a:ext cx="3327400" cy="9017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6692900"/>
            <a:ext cx="12192000" cy="165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音乐" hidden="1">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5791200" y="-1651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Click="0">
        <p:sndAc>
          <p:endSnd/>
        </p:sndAc>
      </p:transition>
    </mc:Choice>
    <mc:Fallback>
      <p:transition advClick="0">
        <p:sndAc>
          <p:endSnd/>
        </p:sndAc>
      </p:transition>
    </mc:Fallback>
  </mc:AlternateContent>
  <p:timing>
    <p:tnLst>
      <p:par>
        <p:cTn id="1" dur="indefinite" restart="never" nodeType="tmRoot">
          <p:childTnLst>
            <p:audio>
              <p:cMediaNode vol="100000" numSld="60">
                <p:cTn id="2" fill="hold" display="0">
                  <p:stCondLst>
                    <p:cond delay="indefinite"/>
                  </p:stCondLst>
                  <p:endCondLst>
                    <p:cond evt="onStopAudio" delay="0">
                      <p:tgtEl>
                        <p:sldTgt/>
                      </p:tgtEl>
                    </p:cond>
                  </p:endCondLst>
                </p:cTn>
                <p:tgtEl>
                  <p:spTgt spid="1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26423" y="1994460"/>
            <a:ext cx="9945189" cy="2695105"/>
            <a:chOff x="-1998136" y="1934016"/>
            <a:chExt cx="12192000" cy="330398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990635" y="1934016"/>
              <a:ext cx="10327215" cy="3290705"/>
            </a:xfrm>
            <a:prstGeom prst="rect">
              <a:avLst/>
            </a:prstGeom>
          </p:spPr>
        </p:pic>
        <p:sp>
          <p:nvSpPr>
            <p:cNvPr id="3" name="任意多边形 2"/>
            <p:cNvSpPr>
              <a:spLocks noChangeArrowheads="1"/>
            </p:cNvSpPr>
            <p:nvPr/>
          </p:nvSpPr>
          <p:spPr bwMode="auto">
            <a:xfrm flipH="1">
              <a:off x="-1998136" y="1935996"/>
              <a:ext cx="12192000" cy="3302000"/>
            </a:xfrm>
            <a:custGeom>
              <a:avLst/>
              <a:gdLst>
                <a:gd name="connsiteX0" fmla="*/ 12192000 w 12192000"/>
                <a:gd name="connsiteY0" fmla="*/ 0 h 3302000"/>
                <a:gd name="connsiteX1" fmla="*/ 0 w 12192000"/>
                <a:gd name="connsiteY1" fmla="*/ 0 h 3302000"/>
                <a:gd name="connsiteX2" fmla="*/ 0 w 12192000"/>
                <a:gd name="connsiteY2" fmla="*/ 3302000 h 3302000"/>
                <a:gd name="connsiteX3" fmla="*/ 12192000 w 12192000"/>
                <a:gd name="connsiteY3" fmla="*/ 3302000 h 3302000"/>
              </a:gdLst>
              <a:ahLst/>
              <a:cxnLst>
                <a:cxn ang="0">
                  <a:pos x="connsiteX0" y="connsiteY0"/>
                </a:cxn>
                <a:cxn ang="0">
                  <a:pos x="connsiteX1" y="connsiteY1"/>
                </a:cxn>
                <a:cxn ang="0">
                  <a:pos x="connsiteX2" y="connsiteY2"/>
                </a:cxn>
                <a:cxn ang="0">
                  <a:pos x="connsiteX3" y="connsiteY3"/>
                </a:cxn>
              </a:cxnLst>
              <a:rect l="l" t="t" r="r" b="b"/>
              <a:pathLst>
                <a:path w="12192000" h="3302000">
                  <a:moveTo>
                    <a:pt x="12192000" y="0"/>
                  </a:moveTo>
                  <a:lnTo>
                    <a:pt x="0" y="0"/>
                  </a:lnTo>
                  <a:lnTo>
                    <a:pt x="0" y="3302000"/>
                  </a:lnTo>
                  <a:lnTo>
                    <a:pt x="12192000" y="3302000"/>
                  </a:lnTo>
                  <a:close/>
                </a:path>
              </a:pathLst>
            </a:custGeom>
            <a:solidFill>
              <a:schemeClr val="tx1">
                <a:alpha val="50000"/>
              </a:schemeClr>
            </a:solidFill>
            <a:ln w="12700" cmpd="sng">
              <a:noFill/>
              <a:miter lim="800000"/>
            </a:ln>
          </p:spPr>
          <p:txBody>
            <a:bodyPr wrap="square" anchor="ctr">
              <a:noAutofit/>
            </a:bodyPr>
            <a:lstStyle/>
            <a:p>
              <a:pPr algn="ctr">
                <a:defRPr/>
              </a:pPr>
              <a:endParaRPr lang="zh-CN" altLang="en-US" b="1" dirty="0">
                <a:solidFill>
                  <a:srgbClr val="FFC000"/>
                </a:solidFill>
                <a:latin typeface="+mn-ea"/>
                <a:ea typeface="+mn-ea"/>
              </a:endParaRPr>
            </a:p>
          </p:txBody>
        </p:sp>
      </p:grpSp>
      <p:sp>
        <p:nvSpPr>
          <p:cNvPr id="7" name="矩形 6"/>
          <p:cNvSpPr/>
          <p:nvPr/>
        </p:nvSpPr>
        <p:spPr>
          <a:xfrm>
            <a:off x="4165055" y="1058091"/>
            <a:ext cx="7171509" cy="5016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049486" y="1994460"/>
            <a:ext cx="7916091" cy="269510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480560" y="2380615"/>
            <a:ext cx="7051675" cy="1938020"/>
          </a:xfrm>
          <a:prstGeom prst="rect">
            <a:avLst/>
          </a:prstGeom>
          <a:noFill/>
        </p:spPr>
        <p:txBody>
          <a:bodyPr wrap="square" rtlCol="0">
            <a:spAutoFit/>
          </a:bodyPr>
          <a:lstStyle/>
          <a:p>
            <a:pPr algn="ctr"/>
            <a:r>
              <a:rPr sz="6000" b="1" kern="0">
                <a:solidFill>
                  <a:schemeClr val="bg1"/>
                </a:solidFill>
                <a:latin typeface="微软雅黑" panose="020B0503020204020204" pitchFamily="34" charset="-122"/>
                <a:ea typeface="微软雅黑" panose="020B0503020204020204" pitchFamily="34" charset="-122"/>
                <a:cs typeface="Helvetica" panose="020B0504020202030204" pitchFamily="34" charset="0"/>
              </a:rPr>
              <a:t>《条例》</a:t>
            </a:r>
            <a:r>
              <a:rPr lang="zh-CN" sz="6000" b="1" kern="0">
                <a:solidFill>
                  <a:schemeClr val="bg1"/>
                </a:solidFill>
                <a:latin typeface="微软雅黑" panose="020B0503020204020204" pitchFamily="34" charset="-122"/>
                <a:ea typeface="微软雅黑" panose="020B0503020204020204" pitchFamily="34" charset="-122"/>
                <a:cs typeface="Helvetica" panose="020B0504020202030204" pitchFamily="34" charset="0"/>
              </a:rPr>
              <a:t>出台的背景和意义</a:t>
            </a:r>
            <a:endParaRPr lang="zh-CN" sz="6000" b="1" kern="0">
              <a:solidFill>
                <a:schemeClr val="bg1"/>
              </a:solidFill>
              <a:latin typeface="微软雅黑" panose="020B0503020204020204" pitchFamily="34" charset="-122"/>
              <a:ea typeface="微软雅黑" panose="020B0503020204020204" pitchFamily="34" charset="-122"/>
              <a:cs typeface="Helvetica" panose="020B0504020202030204" pitchFamily="34" charset="0"/>
            </a:endParaRPr>
          </a:p>
        </p:txBody>
      </p:sp>
      <p:sp>
        <p:nvSpPr>
          <p:cNvPr id="10" name="文本框 9"/>
          <p:cNvSpPr txBox="1"/>
          <p:nvPr/>
        </p:nvSpPr>
        <p:spPr>
          <a:xfrm>
            <a:off x="1356084" y="2372887"/>
            <a:ext cx="1596912" cy="1938992"/>
          </a:xfrm>
          <a:prstGeom prst="rect">
            <a:avLst/>
          </a:prstGeom>
          <a:noFill/>
        </p:spPr>
        <p:txBody>
          <a:bodyPr wrap="none" rtlCol="0">
            <a:spAutoFit/>
          </a:bodyPr>
          <a:lstStyle/>
          <a:p>
            <a:r>
              <a:rPr lang="en-US" altLang="zh-CN" sz="12000" dirty="0">
                <a:ln>
                  <a:solidFill>
                    <a:schemeClr val="bg1"/>
                  </a:solidFill>
                </a:ln>
                <a:solidFill>
                  <a:schemeClr val="tx1">
                    <a:alpha val="35000"/>
                  </a:schemeClr>
                </a:solidFill>
                <a:latin typeface="Impact" panose="020B0806030902050204" pitchFamily="34" charset="0"/>
              </a:rPr>
              <a:t>01</a:t>
            </a:r>
            <a:endParaRPr lang="zh-CN" altLang="en-US" sz="12000" dirty="0">
              <a:ln>
                <a:solidFill>
                  <a:schemeClr val="bg1"/>
                </a:solidFill>
              </a:ln>
              <a:solidFill>
                <a:schemeClr val="tx1">
                  <a:alpha val="35000"/>
                </a:schemeClr>
              </a:solidFill>
              <a:latin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5" name="菱形 4"/>
          <p:cNvSpPr/>
          <p:nvPr/>
        </p:nvSpPr>
        <p:spPr>
          <a:xfrm rot="2700000">
            <a:off x="834190" y="914401"/>
            <a:ext cx="2919663" cy="2919663"/>
          </a:xfrm>
          <a:prstGeom prst="diamond">
            <a:avLst/>
          </a:prstGeom>
          <a:solidFill>
            <a:schemeClr val="tx1">
              <a:alpha val="3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菱形 5"/>
          <p:cNvSpPr/>
          <p:nvPr/>
        </p:nvSpPr>
        <p:spPr>
          <a:xfrm>
            <a:off x="799164" y="914132"/>
            <a:ext cx="2919663" cy="2919663"/>
          </a:xfrm>
          <a:prstGeom prst="diamond">
            <a:avLst/>
          </a:prstGeom>
          <a:solidFill>
            <a:schemeClr val="tx1">
              <a:alpha val="1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575104" y="1853508"/>
            <a:ext cx="1411705" cy="706755"/>
          </a:xfrm>
          <a:prstGeom prst="rect">
            <a:avLst/>
          </a:prstGeom>
          <a:noFill/>
        </p:spPr>
        <p:txBody>
          <a:bodyPr wrap="square" rtlCol="0">
            <a:spAutoFit/>
          </a:bodyPr>
          <a:lstStyle/>
          <a:p>
            <a:pPr algn="dist"/>
            <a:r>
              <a:rPr lang="zh-CN" altLang="en-US" sz="4000" b="1" dirty="0">
                <a:solidFill>
                  <a:schemeClr val="bg1"/>
                </a:solidFill>
                <a:latin typeface="微软雅黑" panose="020B0503020204020204" pitchFamily="34" charset="-122"/>
                <a:ea typeface="微软雅黑" panose="020B0503020204020204" pitchFamily="34" charset="-122"/>
              </a:rPr>
              <a:t>前言</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9220200" y="6068862"/>
            <a:ext cx="2755900" cy="1744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066800" y="2667000"/>
            <a:ext cx="2381250" cy="504825"/>
            <a:chOff x="1066800" y="2667000"/>
            <a:chExt cx="2381250" cy="504825"/>
          </a:xfrm>
        </p:grpSpPr>
        <p:sp>
          <p:nvSpPr>
            <p:cNvPr id="31" name="任意多边形 30"/>
            <p:cNvSpPr/>
            <p:nvPr/>
          </p:nvSpPr>
          <p:spPr>
            <a:xfrm>
              <a:off x="3086100" y="2667000"/>
              <a:ext cx="361950" cy="361950"/>
            </a:xfrm>
            <a:custGeom>
              <a:avLst/>
              <a:gdLst>
                <a:gd name="connsiteX0" fmla="*/ 295275 w 361950"/>
                <a:gd name="connsiteY0" fmla="*/ 0 h 361950"/>
                <a:gd name="connsiteX1" fmla="*/ 361950 w 361950"/>
                <a:gd name="connsiteY1" fmla="*/ 66675 h 361950"/>
                <a:gd name="connsiteX2" fmla="*/ 66675 w 361950"/>
                <a:gd name="connsiteY2" fmla="*/ 361950 h 361950"/>
                <a:gd name="connsiteX3" fmla="*/ 0 w 361950"/>
                <a:gd name="connsiteY3" fmla="*/ 295275 h 361950"/>
              </a:gdLst>
              <a:ahLst/>
              <a:cxnLst>
                <a:cxn ang="0">
                  <a:pos x="connsiteX0" y="connsiteY0"/>
                </a:cxn>
                <a:cxn ang="0">
                  <a:pos x="connsiteX1" y="connsiteY1"/>
                </a:cxn>
                <a:cxn ang="0">
                  <a:pos x="connsiteX2" y="connsiteY2"/>
                </a:cxn>
                <a:cxn ang="0">
                  <a:pos x="connsiteX3" y="connsiteY3"/>
                </a:cxn>
              </a:cxnLst>
              <a:rect l="l" t="t" r="r" b="b"/>
              <a:pathLst>
                <a:path w="361950" h="361950">
                  <a:moveTo>
                    <a:pt x="295275" y="0"/>
                  </a:moveTo>
                  <a:lnTo>
                    <a:pt x="361950" y="66675"/>
                  </a:lnTo>
                  <a:lnTo>
                    <a:pt x="66675" y="361950"/>
                  </a:lnTo>
                  <a:lnTo>
                    <a:pt x="0" y="295275"/>
                  </a:lnTo>
                  <a:close/>
                </a:path>
              </a:pathLst>
            </a:custGeom>
            <a:solidFill>
              <a:srgbClr val="B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flipH="1">
              <a:off x="1066800" y="2667000"/>
              <a:ext cx="361950" cy="361950"/>
            </a:xfrm>
            <a:custGeom>
              <a:avLst/>
              <a:gdLst>
                <a:gd name="connsiteX0" fmla="*/ 295275 w 361950"/>
                <a:gd name="connsiteY0" fmla="*/ 0 h 361950"/>
                <a:gd name="connsiteX1" fmla="*/ 361950 w 361950"/>
                <a:gd name="connsiteY1" fmla="*/ 66675 h 361950"/>
                <a:gd name="connsiteX2" fmla="*/ 66675 w 361950"/>
                <a:gd name="connsiteY2" fmla="*/ 361950 h 361950"/>
                <a:gd name="connsiteX3" fmla="*/ 0 w 361950"/>
                <a:gd name="connsiteY3" fmla="*/ 295275 h 361950"/>
              </a:gdLst>
              <a:ahLst/>
              <a:cxnLst>
                <a:cxn ang="0">
                  <a:pos x="connsiteX0" y="connsiteY0"/>
                </a:cxn>
                <a:cxn ang="0">
                  <a:pos x="connsiteX1" y="connsiteY1"/>
                </a:cxn>
                <a:cxn ang="0">
                  <a:pos x="connsiteX2" y="connsiteY2"/>
                </a:cxn>
                <a:cxn ang="0">
                  <a:pos x="connsiteX3" y="connsiteY3"/>
                </a:cxn>
              </a:cxnLst>
              <a:rect l="l" t="t" r="r" b="b"/>
              <a:pathLst>
                <a:path w="361950" h="361950">
                  <a:moveTo>
                    <a:pt x="295275" y="0"/>
                  </a:moveTo>
                  <a:lnTo>
                    <a:pt x="361950" y="66675"/>
                  </a:lnTo>
                  <a:lnTo>
                    <a:pt x="66675" y="361950"/>
                  </a:lnTo>
                  <a:lnTo>
                    <a:pt x="0" y="295275"/>
                  </a:lnTo>
                  <a:close/>
                </a:path>
              </a:pathLst>
            </a:custGeom>
            <a:solidFill>
              <a:srgbClr val="B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1073150" y="2733675"/>
              <a:ext cx="2372328" cy="438150"/>
            </a:xfrm>
            <a:custGeom>
              <a:avLst/>
              <a:gdLst>
                <a:gd name="connsiteX0" fmla="*/ 0 w 2372328"/>
                <a:gd name="connsiteY0" fmla="*/ 0 h 438150"/>
                <a:gd name="connsiteX1" fmla="*/ 2372328 w 2372328"/>
                <a:gd name="connsiteY1" fmla="*/ 0 h 438150"/>
                <a:gd name="connsiteX2" fmla="*/ 1936612 w 2372328"/>
                <a:gd name="connsiteY2" fmla="*/ 438150 h 438150"/>
                <a:gd name="connsiteX3" fmla="*/ 435716 w 2372328"/>
                <a:gd name="connsiteY3" fmla="*/ 438150 h 438150"/>
              </a:gdLst>
              <a:ahLst/>
              <a:cxnLst>
                <a:cxn ang="0">
                  <a:pos x="connsiteX0" y="connsiteY0"/>
                </a:cxn>
                <a:cxn ang="0">
                  <a:pos x="connsiteX1" y="connsiteY1"/>
                </a:cxn>
                <a:cxn ang="0">
                  <a:pos x="connsiteX2" y="connsiteY2"/>
                </a:cxn>
                <a:cxn ang="0">
                  <a:pos x="connsiteX3" y="connsiteY3"/>
                </a:cxn>
              </a:cxnLst>
              <a:rect l="l" t="t" r="r" b="b"/>
              <a:pathLst>
                <a:path w="2372328" h="438150">
                  <a:moveTo>
                    <a:pt x="0" y="0"/>
                  </a:moveTo>
                  <a:lnTo>
                    <a:pt x="2372328" y="0"/>
                  </a:lnTo>
                  <a:lnTo>
                    <a:pt x="1936612" y="438150"/>
                  </a:lnTo>
                  <a:lnTo>
                    <a:pt x="435716" y="43815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1537970" y="2753360"/>
            <a:ext cx="1485265" cy="398780"/>
          </a:xfrm>
          <a:prstGeom prst="rect">
            <a:avLst/>
          </a:prstGeom>
          <a:noFill/>
        </p:spPr>
        <p:txBody>
          <a:bodyPr wrap="square" rtlCol="0">
            <a:spAutoFit/>
          </a:bodyPr>
          <a:lstStyle/>
          <a:p>
            <a:pPr algn="dist"/>
            <a:r>
              <a:rPr lang="en-US" altLang="zh-CN" sz="2000" b="1" dirty="0">
                <a:solidFill>
                  <a:schemeClr val="accent2">
                    <a:lumMod val="40000"/>
                    <a:lumOff val="60000"/>
                  </a:schemeClr>
                </a:solidFill>
                <a:latin typeface="微软雅黑" panose="020B0503020204020204" pitchFamily="34" charset="-122"/>
                <a:ea typeface="微软雅黑" panose="020B0503020204020204" pitchFamily="34" charset="-122"/>
              </a:rPr>
              <a:t>PREFACE</a:t>
            </a:r>
            <a:endParaRPr lang="en-US" altLang="zh-CN" sz="2000" b="1" dirty="0">
              <a:solidFill>
                <a:schemeClr val="accent2">
                  <a:lumMod val="40000"/>
                  <a:lumOff val="60000"/>
                </a:schemeClr>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4659630" y="1689735"/>
            <a:ext cx="7141845" cy="3215005"/>
          </a:xfrm>
          <a:prstGeom prst="rect">
            <a:avLst/>
          </a:prstGeom>
          <a:noFill/>
        </p:spPr>
        <p:txBody>
          <a:bodyPr wrap="square" rtlCol="0">
            <a:spAutoFit/>
          </a:bodyPr>
          <a:p>
            <a:pPr algn="l" fontAlgn="auto">
              <a:lnSpc>
                <a:spcPct val="200000"/>
              </a:lnSpc>
            </a:pPr>
            <a:r>
              <a:rPr lang="en-US" altLang="zh-CN" sz="23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3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《防范和处置非法集资条例》已经</a:t>
            </a:r>
            <a:r>
              <a:rPr lang="en-US" altLang="zh-CN" sz="23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2020</a:t>
            </a:r>
            <a:r>
              <a:rPr lang="zh-CN" altLang="en-US" sz="23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23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12</a:t>
            </a:r>
            <a:r>
              <a:rPr lang="zh-CN" altLang="en-US" sz="23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23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21</a:t>
            </a:r>
            <a:r>
              <a:rPr lang="zh-CN" altLang="en-US" sz="23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日国务院第</a:t>
            </a:r>
            <a:r>
              <a:rPr lang="en-US" altLang="zh-CN" sz="23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119</a:t>
            </a:r>
            <a:r>
              <a:rPr lang="zh-CN" altLang="en-US" sz="23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次常务会议通过，于2021年1月26日公布，将自</a:t>
            </a:r>
            <a:r>
              <a:rPr lang="en-US" altLang="zh-CN" sz="23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2021</a:t>
            </a:r>
            <a:r>
              <a:rPr lang="zh-CN" altLang="en-US" sz="23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23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23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23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3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日起施行。</a:t>
            </a:r>
            <a:endParaRPr lang="zh-CN" altLang="en-US" sz="23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algn="l"/>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a:p>
            <a:pPr algn="l" fontAlgn="auto">
              <a:lnSpc>
                <a:spcPts val="3000"/>
              </a:lnSpc>
            </a:pPr>
            <a:r>
              <a:rPr lang="zh-CN" altLang="en-US" sz="2000"/>
              <a:t>      </a:t>
            </a:r>
            <a:r>
              <a:rPr lang="zh-CN" altLang="en-US" sz="2000">
                <a:latin typeface="楷体" panose="02010609060101010101" charset="-122"/>
                <a:ea typeface="楷体" panose="02010609060101010101" charset="-122"/>
                <a:cs typeface="楷体" panose="02010609060101010101" charset="-122"/>
              </a:rPr>
              <a:t> </a:t>
            </a:r>
            <a:endParaRPr lang="zh-CN" altLang="en-US" sz="2000">
              <a:latin typeface="楷体" panose="02010609060101010101" charset="-122"/>
              <a:ea typeface="楷体" panose="02010609060101010101" charset="-122"/>
              <a:cs typeface="楷体" panose="02010609060101010101" charset="-122"/>
            </a:endParaRPr>
          </a:p>
          <a:p>
            <a:endParaRPr lang="zh-CN" altLang="en-US" sz="2000">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线连接符 2"/>
          <p:cNvCxnSpPr/>
          <p:nvPr/>
        </p:nvCxnSpPr>
        <p:spPr>
          <a:xfrm>
            <a:off x="302419" y="878950"/>
            <a:ext cx="11587163" cy="0"/>
          </a:xfrm>
          <a:prstGeom prst="line">
            <a:avLst/>
          </a:prstGeom>
          <a:ln w="95250" cap="sq" cmpd="sng">
            <a:gradFill flip="none" rotWithShape="1">
              <a:gsLst>
                <a:gs pos="0">
                  <a:schemeClr val="accent1">
                    <a:lumMod val="0"/>
                    <a:lumOff val="100000"/>
                  </a:schemeClr>
                </a:gs>
                <a:gs pos="99000">
                  <a:schemeClr val="accent5">
                    <a:lumMod val="75000"/>
                  </a:schemeClr>
                </a:gs>
              </a:gsLst>
              <a:path path="circle">
                <a:fillToRect l="100000" t="100000"/>
              </a:path>
              <a:tileRect r="-100000" b="-100000"/>
            </a:gradFill>
            <a:round/>
          </a:ln>
        </p:spPr>
        <p:style>
          <a:lnRef idx="1">
            <a:schemeClr val="accent1"/>
          </a:lnRef>
          <a:fillRef idx="0">
            <a:schemeClr val="accent1"/>
          </a:fillRef>
          <a:effectRef idx="0">
            <a:schemeClr val="accent1"/>
          </a:effectRef>
          <a:fontRef idx="minor">
            <a:schemeClr val="tx1"/>
          </a:fontRef>
        </p:style>
      </p:cxnSp>
      <p:sp>
        <p:nvSpPr>
          <p:cNvPr id="6148" name="文本占位符 2"/>
          <p:cNvSpPr>
            <a:spLocks noGrp="1"/>
          </p:cNvSpPr>
          <p:nvPr/>
        </p:nvSpPr>
        <p:spPr>
          <a:xfrm>
            <a:off x="241300" y="372745"/>
            <a:ext cx="8572500" cy="496570"/>
          </a:xfrm>
          <a:prstGeom prst="rect">
            <a:avLst/>
          </a:prstGeom>
          <a:noFill/>
          <a:ln w="9525">
            <a:noFill/>
          </a:ln>
        </p:spPr>
        <p:txBody>
          <a:bodyPr anchor="t"/>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800" b="0" i="0" u="none" kern="1200" baseline="0">
                <a:solidFill>
                  <a:schemeClr val="tx1"/>
                </a:solidFill>
                <a:latin typeface="+mn-lt"/>
                <a:ea typeface="+mn-ea"/>
                <a:cs typeface="+mn-cs"/>
                <a:sym typeface="字魂59号-创粗黑" charset="-12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400" b="0" i="0" u="none" kern="1200" baseline="0">
                <a:solidFill>
                  <a:schemeClr val="tx1"/>
                </a:solidFill>
                <a:latin typeface="+mn-lt"/>
                <a:ea typeface="+mn-ea"/>
                <a:cs typeface="+mn-cs"/>
                <a:sym typeface="字魂59号-创粗黑" charset="-12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9pPr>
          </a:lstStyle>
          <a:p>
            <a:pPr marL="0" indent="0">
              <a:lnSpc>
                <a:spcPct val="70000"/>
              </a:lnSpc>
              <a:buNone/>
            </a:pPr>
            <a:r>
              <a:rPr kumimoji="1" lang="zh-CN" altLang="en-US" sz="2800" b="1" baseline="0" dirty="0">
                <a:solidFill>
                  <a:schemeClr val="tx1">
                    <a:lumMod val="75000"/>
                    <a:lumOff val="25000"/>
                  </a:schemeClr>
                </a:solidFill>
                <a:latin typeface="微软雅黑" panose="020B0503020204020204" pitchFamily="34" charset="-122"/>
                <a:ea typeface="微软雅黑" panose="020B0503020204020204" pitchFamily="34" charset="-122"/>
              </a:rPr>
              <a:t>一、《条例》出台背景和意义</a:t>
            </a:r>
            <a:endParaRPr kumimoji="1" lang="zh-CN" altLang="en-US" sz="2800" b="1" baseline="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矩形: 圆角 12"/>
          <p:cNvSpPr/>
          <p:nvPr/>
        </p:nvSpPr>
        <p:spPr>
          <a:xfrm>
            <a:off x="884555" y="1052830"/>
            <a:ext cx="10344785" cy="727075"/>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b="1"/>
          </a:p>
        </p:txBody>
      </p:sp>
      <p:sp>
        <p:nvSpPr>
          <p:cNvPr id="6" name="矩形 5"/>
          <p:cNvSpPr/>
          <p:nvPr/>
        </p:nvSpPr>
        <p:spPr>
          <a:xfrm>
            <a:off x="2589530" y="1111885"/>
            <a:ext cx="9044305" cy="977265"/>
          </a:xfrm>
          <a:prstGeom prst="rect">
            <a:avLst/>
          </a:prstGeom>
          <a:ln>
            <a:noFill/>
          </a:ln>
        </p:spPr>
        <p:txBody>
          <a:bodyPr wrap="square">
            <a:spAutoFit/>
            <a:scene3d>
              <a:camera prst="orthographicFront"/>
              <a:lightRig rig="threePt" dir="t"/>
            </a:scene3d>
            <a:sp3d contourW="12700"/>
          </a:bodyPr>
          <a:p>
            <a:pPr algn="l">
              <a:lnSpc>
                <a:spcPct val="120000"/>
              </a:lnSpc>
            </a:pPr>
            <a:r>
              <a:rPr lang="zh-CN" altLang="en-US" sz="2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微软雅黑" panose="020B0503020204020204" pitchFamily="34" charset="-122"/>
              </a:rPr>
              <a:t>一是非法集资形势严峻，案件长期高发多发。</a:t>
            </a:r>
            <a:endParaRPr lang="zh-CN" altLang="en-US" sz="2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微软雅黑" panose="020B0503020204020204" pitchFamily="34" charset="-122"/>
            </a:endParaRPr>
          </a:p>
          <a:p>
            <a:pPr algn="l">
              <a:lnSpc>
                <a:spcPct val="120000"/>
              </a:lnSpc>
            </a:pPr>
            <a:endParaRPr lang="zh-CN" altLang="en-US" sz="2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1"/>
          <a:stretch>
            <a:fillRect/>
          </a:stretch>
        </p:blipFill>
        <p:spPr>
          <a:xfrm>
            <a:off x="730250" y="1824355"/>
            <a:ext cx="10670540" cy="4318000"/>
          </a:xfrm>
          <a:prstGeom prst="rect">
            <a:avLst/>
          </a:prstGeom>
        </p:spPr>
      </p:pic>
      <p:sp>
        <p:nvSpPr>
          <p:cNvPr id="2" name="文本框 1"/>
          <p:cNvSpPr txBox="1"/>
          <p:nvPr/>
        </p:nvSpPr>
        <p:spPr>
          <a:xfrm>
            <a:off x="1048385" y="1166495"/>
            <a:ext cx="1415415" cy="460375"/>
          </a:xfrm>
          <a:prstGeom prst="rect">
            <a:avLst/>
          </a:prstGeom>
          <a:solidFill>
            <a:schemeClr val="accent1">
              <a:lumMod val="75000"/>
            </a:schemeClr>
          </a:solidFill>
          <a:ln>
            <a:noFill/>
          </a:ln>
        </p:spPr>
        <p:txBody>
          <a:bodyPr wrap="square" rtlCol="0">
            <a:spAutoFit/>
          </a:bodyPr>
          <a:p>
            <a:r>
              <a:rPr lang="zh-CN" altLang="en-US" sz="2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mn-ea"/>
              </a:rPr>
              <a:t>出台背景</a:t>
            </a:r>
            <a:endParaRPr lang="zh-CN" altLang="en-US" sz="2400"/>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线连接符 2"/>
          <p:cNvCxnSpPr/>
          <p:nvPr/>
        </p:nvCxnSpPr>
        <p:spPr>
          <a:xfrm>
            <a:off x="302419" y="878950"/>
            <a:ext cx="11587163" cy="0"/>
          </a:xfrm>
          <a:prstGeom prst="line">
            <a:avLst/>
          </a:prstGeom>
          <a:ln w="95250" cap="sq" cmpd="sng">
            <a:gradFill flip="none" rotWithShape="1">
              <a:gsLst>
                <a:gs pos="0">
                  <a:schemeClr val="accent1">
                    <a:lumMod val="0"/>
                    <a:lumOff val="100000"/>
                  </a:schemeClr>
                </a:gs>
                <a:gs pos="99000">
                  <a:schemeClr val="accent5">
                    <a:lumMod val="75000"/>
                  </a:schemeClr>
                </a:gs>
              </a:gsLst>
              <a:path path="circle">
                <a:fillToRect l="100000" t="100000"/>
              </a:path>
              <a:tileRect r="-100000" b="-100000"/>
            </a:gradFill>
            <a:round/>
          </a:ln>
        </p:spPr>
        <p:style>
          <a:lnRef idx="1">
            <a:schemeClr val="accent1"/>
          </a:lnRef>
          <a:fillRef idx="0">
            <a:schemeClr val="accent1"/>
          </a:fillRef>
          <a:effectRef idx="0">
            <a:schemeClr val="accent1"/>
          </a:effectRef>
          <a:fontRef idx="minor">
            <a:schemeClr val="tx1"/>
          </a:fontRef>
        </p:style>
      </p:cxnSp>
      <p:sp>
        <p:nvSpPr>
          <p:cNvPr id="6148" name="文本占位符 2"/>
          <p:cNvSpPr>
            <a:spLocks noGrp="1"/>
          </p:cNvSpPr>
          <p:nvPr/>
        </p:nvSpPr>
        <p:spPr>
          <a:xfrm>
            <a:off x="241935" y="415290"/>
            <a:ext cx="8572500" cy="496570"/>
          </a:xfrm>
          <a:prstGeom prst="rect">
            <a:avLst/>
          </a:prstGeom>
          <a:noFill/>
          <a:ln w="9525">
            <a:noFill/>
          </a:ln>
        </p:spPr>
        <p:txBody>
          <a:bodyPr anchor="t"/>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800" b="0" i="0" u="none" kern="1200" baseline="0">
                <a:solidFill>
                  <a:schemeClr val="tx1"/>
                </a:solidFill>
                <a:latin typeface="+mn-lt"/>
                <a:ea typeface="+mn-ea"/>
                <a:cs typeface="+mn-cs"/>
                <a:sym typeface="字魂59号-创粗黑" charset="-12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400" b="0" i="0" u="none" kern="1200" baseline="0">
                <a:solidFill>
                  <a:schemeClr val="tx1"/>
                </a:solidFill>
                <a:latin typeface="+mn-lt"/>
                <a:ea typeface="+mn-ea"/>
                <a:cs typeface="+mn-cs"/>
                <a:sym typeface="字魂59号-创粗黑" charset="-12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9pPr>
          </a:lstStyle>
          <a:p>
            <a:pPr marL="0" indent="0">
              <a:lnSpc>
                <a:spcPct val="70000"/>
              </a:lnSpc>
              <a:buNone/>
            </a:pPr>
            <a:r>
              <a:rPr kumimoji="1" lang="zh-CN" altLang="en-US" sz="2800" b="1" baseline="0" dirty="0">
                <a:solidFill>
                  <a:schemeClr val="tx1">
                    <a:lumMod val="75000"/>
                    <a:lumOff val="25000"/>
                  </a:schemeClr>
                </a:solidFill>
                <a:latin typeface="微软雅黑" panose="020B0503020204020204" pitchFamily="34" charset="-122"/>
                <a:ea typeface="微软雅黑" panose="020B0503020204020204" pitchFamily="34" charset="-122"/>
              </a:rPr>
              <a:t>一、《条例》出台背景和意义</a:t>
            </a:r>
            <a:endParaRPr kumimoji="1" lang="zh-CN" altLang="en-US" sz="2800" b="1" baseline="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 name="图片 1" descr="图片1"/>
          <p:cNvPicPr>
            <a:picLocks noChangeAspect="1"/>
          </p:cNvPicPr>
          <p:nvPr/>
        </p:nvPicPr>
        <p:blipFill>
          <a:blip r:embed="rId1"/>
          <a:stretch>
            <a:fillRect/>
          </a:stretch>
        </p:blipFill>
        <p:spPr>
          <a:xfrm>
            <a:off x="2170430" y="1920240"/>
            <a:ext cx="7104380" cy="4602480"/>
          </a:xfrm>
          <a:prstGeom prst="rect">
            <a:avLst/>
          </a:prstGeom>
        </p:spPr>
      </p:pic>
      <p:sp>
        <p:nvSpPr>
          <p:cNvPr id="7" name="矩形: 圆角 12"/>
          <p:cNvSpPr/>
          <p:nvPr/>
        </p:nvSpPr>
        <p:spPr>
          <a:xfrm>
            <a:off x="644525" y="1052830"/>
            <a:ext cx="10344785" cy="727075"/>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b="1"/>
          </a:p>
        </p:txBody>
      </p:sp>
      <p:sp>
        <p:nvSpPr>
          <p:cNvPr id="8" name="矩形 7"/>
          <p:cNvSpPr/>
          <p:nvPr/>
        </p:nvSpPr>
        <p:spPr>
          <a:xfrm>
            <a:off x="2242820" y="1111885"/>
            <a:ext cx="9044305" cy="977265"/>
          </a:xfrm>
          <a:prstGeom prst="rect">
            <a:avLst/>
          </a:prstGeom>
          <a:ln>
            <a:noFill/>
          </a:ln>
        </p:spPr>
        <p:txBody>
          <a:bodyPr wrap="square">
            <a:spAutoFit/>
            <a:scene3d>
              <a:camera prst="orthographicFront"/>
              <a:lightRig rig="threePt" dir="t"/>
            </a:scene3d>
            <a:sp3d contourW="12700"/>
          </a:bodyPr>
          <a:p>
            <a:pPr algn="l">
              <a:lnSpc>
                <a:spcPct val="120000"/>
              </a:lnSpc>
            </a:pPr>
            <a:r>
              <a:rPr lang="zh-CN" altLang="en-US" sz="2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微软雅黑" panose="020B0503020204020204" pitchFamily="34" charset="-122"/>
              </a:rPr>
              <a:t>一是非法集资形势严峻，案件长期高发多发。</a:t>
            </a:r>
            <a:endParaRPr lang="zh-CN" altLang="en-US" sz="2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微软雅黑" panose="020B0503020204020204" pitchFamily="34" charset="-122"/>
            </a:endParaRPr>
          </a:p>
          <a:p>
            <a:pPr algn="l">
              <a:lnSpc>
                <a:spcPct val="120000"/>
              </a:lnSpc>
            </a:pPr>
            <a:endParaRPr lang="zh-CN" altLang="en-US" sz="2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9" name="文本框 8"/>
          <p:cNvSpPr txBox="1"/>
          <p:nvPr/>
        </p:nvSpPr>
        <p:spPr>
          <a:xfrm>
            <a:off x="755015" y="1166495"/>
            <a:ext cx="1415415" cy="460375"/>
          </a:xfrm>
          <a:prstGeom prst="rect">
            <a:avLst/>
          </a:prstGeom>
          <a:solidFill>
            <a:schemeClr val="accent1">
              <a:lumMod val="75000"/>
            </a:schemeClr>
          </a:solidFill>
          <a:ln>
            <a:noFill/>
          </a:ln>
        </p:spPr>
        <p:txBody>
          <a:bodyPr wrap="square" rtlCol="0">
            <a:spAutoFit/>
          </a:bodyPr>
          <a:p>
            <a:r>
              <a:rPr lang="zh-CN" altLang="en-US" sz="2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mn-ea"/>
              </a:rPr>
              <a:t>出台背景</a:t>
            </a:r>
            <a:endParaRPr lang="zh-CN" altLang="en-US" sz="2400"/>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线连接符 2"/>
          <p:cNvCxnSpPr/>
          <p:nvPr/>
        </p:nvCxnSpPr>
        <p:spPr>
          <a:xfrm>
            <a:off x="302419" y="976105"/>
            <a:ext cx="11587163" cy="0"/>
          </a:xfrm>
          <a:prstGeom prst="line">
            <a:avLst/>
          </a:prstGeom>
          <a:ln w="95250" cap="sq" cmpd="sng">
            <a:gradFill flip="none" rotWithShape="1">
              <a:gsLst>
                <a:gs pos="0">
                  <a:schemeClr val="accent1">
                    <a:lumMod val="0"/>
                    <a:lumOff val="100000"/>
                  </a:schemeClr>
                </a:gs>
                <a:gs pos="99000">
                  <a:schemeClr val="accent5">
                    <a:lumMod val="75000"/>
                  </a:schemeClr>
                </a:gs>
              </a:gsLst>
              <a:path path="circle">
                <a:fillToRect l="100000" t="100000"/>
              </a:path>
              <a:tileRect r="-100000" b="-100000"/>
            </a:gradFill>
            <a:round/>
          </a:ln>
        </p:spPr>
        <p:style>
          <a:lnRef idx="1">
            <a:schemeClr val="accent1"/>
          </a:lnRef>
          <a:fillRef idx="0">
            <a:schemeClr val="accent1"/>
          </a:fillRef>
          <a:effectRef idx="0">
            <a:schemeClr val="accent1"/>
          </a:effectRef>
          <a:fontRef idx="minor">
            <a:schemeClr val="tx1"/>
          </a:fontRef>
        </p:style>
      </p:cxnSp>
      <p:sp>
        <p:nvSpPr>
          <p:cNvPr id="6148" name="文本占位符 2"/>
          <p:cNvSpPr>
            <a:spLocks noGrp="1"/>
          </p:cNvSpPr>
          <p:nvPr/>
        </p:nvSpPr>
        <p:spPr>
          <a:xfrm>
            <a:off x="254635" y="504825"/>
            <a:ext cx="8572500" cy="496570"/>
          </a:xfrm>
          <a:prstGeom prst="rect">
            <a:avLst/>
          </a:prstGeom>
          <a:noFill/>
          <a:ln w="9525">
            <a:noFill/>
          </a:ln>
        </p:spPr>
        <p:txBody>
          <a:bodyPr anchor="t"/>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800" b="0" i="0" u="none" kern="1200" baseline="0">
                <a:solidFill>
                  <a:schemeClr val="tx1"/>
                </a:solidFill>
                <a:latin typeface="+mn-lt"/>
                <a:ea typeface="+mn-ea"/>
                <a:cs typeface="+mn-cs"/>
                <a:sym typeface="字魂59号-创粗黑" charset="-12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400" b="0" i="0" u="none" kern="1200" baseline="0">
                <a:solidFill>
                  <a:schemeClr val="tx1"/>
                </a:solidFill>
                <a:latin typeface="+mn-lt"/>
                <a:ea typeface="+mn-ea"/>
                <a:cs typeface="+mn-cs"/>
                <a:sym typeface="字魂59号-创粗黑" charset="-12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9pPr>
          </a:lstStyle>
          <a:p>
            <a:pPr marL="0" indent="0">
              <a:lnSpc>
                <a:spcPct val="70000"/>
              </a:lnSpc>
              <a:buNone/>
            </a:pPr>
            <a:r>
              <a:rPr kumimoji="1" lang="zh-CN" altLang="en-US" sz="2800" b="1" baseline="0" dirty="0">
                <a:solidFill>
                  <a:schemeClr val="tx1">
                    <a:lumMod val="75000"/>
                    <a:lumOff val="25000"/>
                  </a:schemeClr>
                </a:solidFill>
                <a:latin typeface="微软雅黑" panose="020B0503020204020204" pitchFamily="34" charset="-122"/>
                <a:ea typeface="微软雅黑" panose="020B0503020204020204" pitchFamily="34" charset="-122"/>
              </a:rPr>
              <a:t>一、《条例》出台背景和意义</a:t>
            </a:r>
            <a:endParaRPr kumimoji="1" lang="zh-CN" altLang="en-US" sz="2800" b="1" baseline="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470535" y="2141855"/>
            <a:ext cx="9418955" cy="3630930"/>
          </a:xfrm>
          <a:prstGeom prst="rect">
            <a:avLst/>
          </a:prstGeom>
          <a:noFill/>
        </p:spPr>
        <p:txBody>
          <a:bodyPr wrap="square" rtlCol="0" anchor="t">
            <a:spAutoFit/>
          </a:bodyPr>
          <a:p>
            <a:pPr marL="800100" lvl="1" indent="-342900" algn="just" fontAlgn="auto">
              <a:lnSpc>
                <a:spcPts val="5000"/>
              </a:lnSpc>
              <a:spcBef>
                <a:spcPts val="0"/>
              </a:spcBef>
              <a:spcAft>
                <a:spcPts val="0"/>
              </a:spcAft>
              <a:buFont typeface="Wingdings" panose="05000000000000000000" charset="0"/>
              <a:buChar char="w"/>
              <a:defRPr/>
            </a:pPr>
            <a:r>
              <a:rPr lang="en-US" altLang="zh-CN" sz="2800" b="1" kern="0" dirty="0">
                <a:solidFill>
                  <a:sysClr val="windowText" lastClr="000000"/>
                </a:solidFill>
                <a:latin typeface="方正仿宋_GBK" panose="03000509000000000000" pitchFamily="1" charset="-122"/>
                <a:ea typeface="方正仿宋_GBK" panose="03000509000000000000" pitchFamily="1" charset="-122"/>
              </a:rPr>
              <a:t> </a:t>
            </a:r>
            <a:r>
              <a:rPr lang="zh-CN" altLang="en-US" sz="2800" b="1" kern="0" dirty="0">
                <a:solidFill>
                  <a:sysClr val="windowText" lastClr="000000"/>
                </a:solidFill>
                <a:latin typeface="楷体" panose="02010609060101010101" charset="-122"/>
                <a:ea typeface="楷体" panose="02010609060101010101" charset="-122"/>
                <a:cs typeface="楷体" panose="02010609060101010101" charset="-122"/>
              </a:rPr>
              <a:t>重点领域、重点区域存量风险巨大</a:t>
            </a:r>
            <a:endParaRPr lang="zh-CN" altLang="en-US" sz="2800" b="1" kern="0" dirty="0">
              <a:solidFill>
                <a:sysClr val="windowText" lastClr="000000"/>
              </a:solidFill>
              <a:latin typeface="楷体" panose="02010609060101010101" charset="-122"/>
              <a:ea typeface="楷体" panose="02010609060101010101" charset="-122"/>
              <a:cs typeface="楷体" panose="02010609060101010101" charset="-122"/>
            </a:endParaRPr>
          </a:p>
          <a:p>
            <a:pPr marL="800100" lvl="1" indent="-342900" algn="just" fontAlgn="auto">
              <a:lnSpc>
                <a:spcPts val="5000"/>
              </a:lnSpc>
              <a:spcBef>
                <a:spcPts val="0"/>
              </a:spcBef>
              <a:spcAft>
                <a:spcPts val="0"/>
              </a:spcAft>
              <a:buFont typeface="Wingdings" panose="05000000000000000000" charset="0"/>
              <a:buChar char="w"/>
              <a:defRPr/>
            </a:pPr>
            <a:r>
              <a:rPr lang="zh-CN" altLang="en-US" sz="2800" b="1" kern="0" dirty="0">
                <a:solidFill>
                  <a:sysClr val="windowText" lastClr="000000"/>
                </a:solidFill>
                <a:latin typeface="楷体" panose="02010609060101010101" charset="-122"/>
                <a:ea typeface="楷体" panose="02010609060101010101" charset="-122"/>
                <a:cs typeface="楷体" panose="02010609060101010101" charset="-122"/>
              </a:rPr>
              <a:t> 新形态新业态违法活动不断涌现</a:t>
            </a:r>
            <a:endParaRPr lang="zh-CN" altLang="en-US" sz="2800" b="1" kern="0" dirty="0">
              <a:solidFill>
                <a:sysClr val="windowText" lastClr="000000"/>
              </a:solidFill>
              <a:latin typeface="楷体" panose="02010609060101010101" charset="-122"/>
              <a:ea typeface="楷体" panose="02010609060101010101" charset="-122"/>
              <a:cs typeface="楷体" panose="02010609060101010101" charset="-122"/>
            </a:endParaRPr>
          </a:p>
          <a:p>
            <a:pPr marL="800100" lvl="1" indent="-342900" algn="just" fontAlgn="auto">
              <a:lnSpc>
                <a:spcPts val="5000"/>
              </a:lnSpc>
              <a:spcBef>
                <a:spcPts val="0"/>
              </a:spcBef>
              <a:spcAft>
                <a:spcPts val="0"/>
              </a:spcAft>
              <a:buFont typeface="Wingdings" panose="05000000000000000000" charset="0"/>
              <a:buChar char="w"/>
              <a:defRPr/>
            </a:pPr>
            <a:r>
              <a:rPr lang="zh-CN" altLang="en-US" sz="2800" b="1" kern="0" dirty="0">
                <a:solidFill>
                  <a:sysClr val="windowText" lastClr="000000"/>
                </a:solidFill>
                <a:latin typeface="楷体" panose="02010609060101010101" charset="-122"/>
                <a:ea typeface="楷体" panose="02010609060101010101" charset="-122"/>
                <a:cs typeface="楷体" panose="02010609060101010101" charset="-122"/>
              </a:rPr>
              <a:t> 存量案件消化任务艰巨</a:t>
            </a:r>
            <a:endParaRPr lang="zh-CN" altLang="en-US" sz="2800" b="1" kern="0" dirty="0">
              <a:solidFill>
                <a:sysClr val="windowText" lastClr="000000"/>
              </a:solidFill>
              <a:latin typeface="楷体" panose="02010609060101010101" charset="-122"/>
              <a:ea typeface="楷体" panose="02010609060101010101" charset="-122"/>
              <a:cs typeface="楷体" panose="02010609060101010101" charset="-122"/>
            </a:endParaRPr>
          </a:p>
          <a:p>
            <a:pPr marL="800100" lvl="1" indent="-342900" algn="just" fontAlgn="auto">
              <a:lnSpc>
                <a:spcPts val="5000"/>
              </a:lnSpc>
              <a:spcBef>
                <a:spcPts val="0"/>
              </a:spcBef>
              <a:spcAft>
                <a:spcPts val="0"/>
              </a:spcAft>
              <a:buFont typeface="Wingdings" panose="05000000000000000000" charset="0"/>
              <a:buChar char="w"/>
              <a:defRPr/>
            </a:pPr>
            <a:r>
              <a:rPr lang="zh-CN" altLang="en-US" sz="2800" b="1" kern="0" dirty="0">
                <a:solidFill>
                  <a:sysClr val="windowText" lastClr="000000"/>
                </a:solidFill>
                <a:latin typeface="楷体" panose="02010609060101010101" charset="-122"/>
                <a:ea typeface="楷体" panose="02010609060101010101" charset="-122"/>
                <a:cs typeface="楷体" panose="02010609060101010101" charset="-122"/>
              </a:rPr>
              <a:t> 信访维稳持续承压</a:t>
            </a:r>
            <a:endParaRPr lang="zh-CN" altLang="en-US" sz="2800" b="1" kern="0" dirty="0">
              <a:solidFill>
                <a:sysClr val="windowText" lastClr="000000"/>
              </a:solidFill>
              <a:latin typeface="楷体" panose="02010609060101010101" charset="-122"/>
              <a:ea typeface="楷体" panose="02010609060101010101" charset="-122"/>
              <a:cs typeface="楷体" panose="02010609060101010101" charset="-122"/>
            </a:endParaRPr>
          </a:p>
          <a:p>
            <a:pPr marL="800100" lvl="1" indent="-342900" algn="just" fontAlgn="auto">
              <a:lnSpc>
                <a:spcPts val="5000"/>
              </a:lnSpc>
              <a:spcBef>
                <a:spcPts val="0"/>
              </a:spcBef>
              <a:spcAft>
                <a:spcPts val="0"/>
              </a:spcAft>
              <a:buFont typeface="Wingdings" panose="05000000000000000000" charset="0"/>
              <a:buChar char="w"/>
              <a:defRPr/>
            </a:pPr>
            <a:r>
              <a:rPr lang="zh-CN" altLang="en-US" sz="2800" b="1" kern="0" dirty="0">
                <a:solidFill>
                  <a:sysClr val="windowText" lastClr="000000"/>
                </a:solidFill>
                <a:latin typeface="楷体" panose="02010609060101010101" charset="-122"/>
                <a:ea typeface="楷体" panose="02010609060101010101" charset="-122"/>
                <a:cs typeface="楷体" panose="02010609060101010101" charset="-122"/>
              </a:rPr>
              <a:t> 与国际国内多重风险交织叠加</a:t>
            </a:r>
            <a:endParaRPr lang="zh-CN" altLang="en-US" b="1" kern="0" dirty="0">
              <a:solidFill>
                <a:sysClr val="windowText" lastClr="000000"/>
              </a:solidFill>
              <a:latin typeface="楷体" panose="02010609060101010101" charset="-122"/>
              <a:ea typeface="楷体" panose="02010609060101010101" charset="-122"/>
              <a:cs typeface="楷体" panose="02010609060101010101" charset="-122"/>
            </a:endParaRPr>
          </a:p>
          <a:p>
            <a:pPr marL="285750" indent="-285750" algn="just" fontAlgn="auto">
              <a:lnSpc>
                <a:spcPts val="1300"/>
              </a:lnSpc>
              <a:spcBef>
                <a:spcPts val="0"/>
              </a:spcBef>
              <a:spcAft>
                <a:spcPts val="0"/>
              </a:spcAft>
              <a:defRPr/>
            </a:pPr>
            <a:endParaRPr lang="zh-CN" altLang="en-US" b="1" dirty="0">
              <a:solidFill>
                <a:srgbClr val="000000"/>
              </a:solidFill>
              <a:latin typeface="Times New Roman" panose="02020603050405020304" pitchFamily="2" charset="0"/>
              <a:ea typeface="微软雅黑" panose="020B0503020204020204" pitchFamily="34" charset="-122"/>
              <a:sym typeface="微软雅黑" panose="020B0503020204020204" pitchFamily="34" charset="-122"/>
            </a:endParaRPr>
          </a:p>
          <a:p>
            <a:pPr algn="just" fontAlgn="auto">
              <a:lnSpc>
                <a:spcPts val="1300"/>
              </a:lnSpc>
              <a:spcBef>
                <a:spcPts val="0"/>
              </a:spcBef>
              <a:spcAft>
                <a:spcPts val="0"/>
              </a:spcAft>
              <a:defRPr/>
            </a:pPr>
            <a:endParaRPr lang="zh-CN" altLang="en-US" b="1" dirty="0">
              <a:solidFill>
                <a:srgbClr val="000000"/>
              </a:solidFill>
              <a:latin typeface="Times New Roman" panose="02020603050405020304" pitchFamily="2" charset="0"/>
              <a:ea typeface="微软雅黑" panose="020B0503020204020204" pitchFamily="34" charset="-122"/>
              <a:sym typeface="微软雅黑" panose="020B0503020204020204" pitchFamily="34" charset="-122"/>
            </a:endParaRPr>
          </a:p>
        </p:txBody>
      </p:sp>
      <p:sp>
        <p:nvSpPr>
          <p:cNvPr id="7" name="矩形: 圆角 12"/>
          <p:cNvSpPr/>
          <p:nvPr/>
        </p:nvSpPr>
        <p:spPr>
          <a:xfrm>
            <a:off x="644525" y="1167765"/>
            <a:ext cx="10344785" cy="727075"/>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b="1"/>
          </a:p>
        </p:txBody>
      </p:sp>
      <p:sp>
        <p:nvSpPr>
          <p:cNvPr id="8" name="矩形 7"/>
          <p:cNvSpPr/>
          <p:nvPr/>
        </p:nvSpPr>
        <p:spPr>
          <a:xfrm>
            <a:off x="2242820" y="1226820"/>
            <a:ext cx="9044305" cy="977265"/>
          </a:xfrm>
          <a:prstGeom prst="rect">
            <a:avLst/>
          </a:prstGeom>
          <a:ln>
            <a:noFill/>
          </a:ln>
        </p:spPr>
        <p:txBody>
          <a:bodyPr wrap="square">
            <a:spAutoFit/>
            <a:scene3d>
              <a:camera prst="orthographicFront"/>
              <a:lightRig rig="threePt" dir="t"/>
            </a:scene3d>
            <a:sp3d contourW="12700"/>
          </a:bodyPr>
          <a:p>
            <a:pPr algn="l">
              <a:lnSpc>
                <a:spcPct val="120000"/>
              </a:lnSpc>
            </a:pPr>
            <a:r>
              <a:rPr lang="zh-CN" altLang="en-US" sz="2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微软雅黑" panose="020B0503020204020204" pitchFamily="34" charset="-122"/>
              </a:rPr>
              <a:t>一是非法集资形势严峻，案件长期高发多发。</a:t>
            </a:r>
            <a:endParaRPr lang="zh-CN" altLang="en-US" sz="2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微软雅黑" panose="020B0503020204020204" pitchFamily="34" charset="-122"/>
            </a:endParaRPr>
          </a:p>
          <a:p>
            <a:pPr algn="l">
              <a:lnSpc>
                <a:spcPct val="120000"/>
              </a:lnSpc>
            </a:pPr>
            <a:endParaRPr lang="zh-CN" altLang="en-US" sz="2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2" name="文本框 1"/>
          <p:cNvSpPr txBox="1"/>
          <p:nvPr/>
        </p:nvSpPr>
        <p:spPr>
          <a:xfrm>
            <a:off x="755015" y="1281430"/>
            <a:ext cx="1415415" cy="460375"/>
          </a:xfrm>
          <a:prstGeom prst="rect">
            <a:avLst/>
          </a:prstGeom>
          <a:solidFill>
            <a:schemeClr val="accent1">
              <a:lumMod val="75000"/>
            </a:schemeClr>
          </a:solidFill>
          <a:ln>
            <a:noFill/>
          </a:ln>
        </p:spPr>
        <p:txBody>
          <a:bodyPr wrap="square" rtlCol="0">
            <a:spAutoFit/>
          </a:bodyPr>
          <a:p>
            <a:r>
              <a:rPr lang="zh-CN" altLang="en-US" sz="2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mn-ea"/>
              </a:rPr>
              <a:t>出台背景</a:t>
            </a:r>
            <a:endParaRPr lang="zh-CN" altLang="en-US" sz="2400"/>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线连接符 2"/>
          <p:cNvCxnSpPr/>
          <p:nvPr/>
        </p:nvCxnSpPr>
        <p:spPr>
          <a:xfrm>
            <a:off x="302419" y="976105"/>
            <a:ext cx="11587163" cy="0"/>
          </a:xfrm>
          <a:prstGeom prst="line">
            <a:avLst/>
          </a:prstGeom>
          <a:ln w="95250" cap="sq" cmpd="sng">
            <a:gradFill flip="none" rotWithShape="1">
              <a:gsLst>
                <a:gs pos="0">
                  <a:schemeClr val="accent1">
                    <a:lumMod val="0"/>
                    <a:lumOff val="100000"/>
                  </a:schemeClr>
                </a:gs>
                <a:gs pos="99000">
                  <a:schemeClr val="accent5">
                    <a:lumMod val="75000"/>
                  </a:schemeClr>
                </a:gs>
              </a:gsLst>
              <a:path path="circle">
                <a:fillToRect l="100000" t="100000"/>
              </a:path>
              <a:tileRect r="-100000" b="-100000"/>
            </a:gradFill>
            <a:round/>
          </a:ln>
        </p:spPr>
        <p:style>
          <a:lnRef idx="1">
            <a:schemeClr val="accent1"/>
          </a:lnRef>
          <a:fillRef idx="0">
            <a:schemeClr val="accent1"/>
          </a:fillRef>
          <a:effectRef idx="0">
            <a:schemeClr val="accent1"/>
          </a:effectRef>
          <a:fontRef idx="minor">
            <a:schemeClr val="tx1"/>
          </a:fontRef>
        </p:style>
      </p:cxnSp>
      <p:sp>
        <p:nvSpPr>
          <p:cNvPr id="6148" name="文本占位符 2"/>
          <p:cNvSpPr>
            <a:spLocks noGrp="1"/>
          </p:cNvSpPr>
          <p:nvPr/>
        </p:nvSpPr>
        <p:spPr>
          <a:xfrm>
            <a:off x="281940" y="398145"/>
            <a:ext cx="8572500" cy="496570"/>
          </a:xfrm>
          <a:prstGeom prst="rect">
            <a:avLst/>
          </a:prstGeom>
          <a:noFill/>
          <a:ln w="9525">
            <a:noFill/>
          </a:ln>
        </p:spPr>
        <p:txBody>
          <a:bodyPr anchor="t"/>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800" b="0" i="0" u="none" kern="1200" baseline="0">
                <a:solidFill>
                  <a:schemeClr val="tx1"/>
                </a:solidFill>
                <a:latin typeface="+mn-lt"/>
                <a:ea typeface="+mn-ea"/>
                <a:cs typeface="+mn-cs"/>
                <a:sym typeface="字魂59号-创粗黑" charset="-12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400" b="0" i="0" u="none" kern="1200" baseline="0">
                <a:solidFill>
                  <a:schemeClr val="tx1"/>
                </a:solidFill>
                <a:latin typeface="+mn-lt"/>
                <a:ea typeface="+mn-ea"/>
                <a:cs typeface="+mn-cs"/>
                <a:sym typeface="字魂59号-创粗黑" charset="-12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9pPr>
          </a:lstStyle>
          <a:p>
            <a:pPr marL="0" indent="0">
              <a:lnSpc>
                <a:spcPct val="70000"/>
              </a:lnSpc>
              <a:buNone/>
            </a:pPr>
            <a:r>
              <a:rPr kumimoji="1" lang="zh-CN" altLang="en-US" sz="2800" b="1" baseline="0" dirty="0">
                <a:solidFill>
                  <a:schemeClr val="tx1">
                    <a:lumMod val="75000"/>
                    <a:lumOff val="25000"/>
                  </a:schemeClr>
                </a:solidFill>
                <a:latin typeface="微软雅黑" panose="020B0503020204020204" pitchFamily="34" charset="-122"/>
                <a:ea typeface="微软雅黑" panose="020B0503020204020204" pitchFamily="34" charset="-122"/>
              </a:rPr>
              <a:t>一、《条例》出台背景和意义</a:t>
            </a:r>
            <a:endParaRPr kumimoji="1" lang="zh-CN" altLang="en-US" sz="2800" b="1" baseline="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37465" y="2292350"/>
            <a:ext cx="11349355" cy="2784475"/>
          </a:xfrm>
          <a:prstGeom prst="rect">
            <a:avLst/>
          </a:prstGeom>
          <a:noFill/>
        </p:spPr>
        <p:txBody>
          <a:bodyPr wrap="square" rtlCol="0" anchor="t">
            <a:spAutoFit/>
          </a:bodyPr>
          <a:p>
            <a:pPr marL="1085850" lvl="1" indent="-342900" algn="just" fontAlgn="auto">
              <a:lnSpc>
                <a:spcPts val="6000"/>
              </a:lnSpc>
              <a:spcBef>
                <a:spcPts val="0"/>
              </a:spcBef>
              <a:spcAft>
                <a:spcPts val="0"/>
              </a:spcAft>
              <a:buFont typeface="Wingdings" panose="05000000000000000000" charset="0"/>
              <a:buChar char="w"/>
              <a:defRPr/>
            </a:pPr>
            <a:r>
              <a:rPr lang="zh-CN" altLang="en-US" sz="2800" b="1" kern="0" dirty="0">
                <a:solidFill>
                  <a:sysClr val="windowText" lastClr="000000"/>
                </a:solidFill>
                <a:latin typeface="楷体" panose="02010609060101010101" charset="-122"/>
                <a:ea typeface="楷体" panose="02010609060101010101" charset="-122"/>
                <a:cs typeface="楷体" panose="02010609060101010101" charset="-122"/>
                <a:sym typeface="+mn-ea"/>
              </a:rPr>
              <a:t>地方政府面临无法定职权、无手段措施的困难，难以打早打小</a:t>
            </a:r>
            <a:endParaRPr lang="zh-CN" altLang="en-US" sz="2800" b="1" kern="0" dirty="0">
              <a:solidFill>
                <a:sysClr val="windowText" lastClr="000000"/>
              </a:solidFill>
              <a:latin typeface="楷体" panose="02010609060101010101" charset="-122"/>
              <a:ea typeface="楷体" panose="02010609060101010101" charset="-122"/>
              <a:cs typeface="楷体" panose="02010609060101010101" charset="-122"/>
              <a:sym typeface="+mn-ea"/>
            </a:endParaRPr>
          </a:p>
          <a:p>
            <a:pPr marL="1085850" lvl="1" indent="-342900" algn="just" fontAlgn="auto">
              <a:lnSpc>
                <a:spcPts val="6000"/>
              </a:lnSpc>
              <a:spcBef>
                <a:spcPts val="0"/>
              </a:spcBef>
              <a:spcAft>
                <a:spcPts val="0"/>
              </a:spcAft>
              <a:buFont typeface="Wingdings" panose="05000000000000000000" charset="0"/>
              <a:buChar char="w"/>
              <a:defRPr/>
            </a:pPr>
            <a:r>
              <a:rPr lang="zh-CN" altLang="en-US" sz="2800" b="1" kern="0" dirty="0">
                <a:solidFill>
                  <a:sysClr val="windowText" lastClr="000000"/>
                </a:solidFill>
                <a:latin typeface="楷体" panose="02010609060101010101" charset="-122"/>
                <a:ea typeface="楷体" panose="02010609060101010101" charset="-122"/>
                <a:cs typeface="楷体" panose="02010609060101010101" charset="-122"/>
                <a:sym typeface="+mn-ea"/>
              </a:rPr>
              <a:t>公安机关刑事打击立案标准偏低，司法程序周期长，综合成本高</a:t>
            </a:r>
            <a:endParaRPr lang="zh-CN" altLang="en-US" sz="2400" b="1" kern="0" dirty="0">
              <a:solidFill>
                <a:sysClr val="windowText" lastClr="000000"/>
              </a:solidFill>
              <a:latin typeface="楷体" panose="02010609060101010101" charset="-122"/>
              <a:ea typeface="楷体" panose="02010609060101010101" charset="-122"/>
              <a:cs typeface="楷体" panose="02010609060101010101" charset="-122"/>
              <a:sym typeface="+mn-ea"/>
            </a:endParaRPr>
          </a:p>
          <a:p>
            <a:pPr marL="1085850" lvl="1" indent="-342900" algn="just" fontAlgn="auto">
              <a:lnSpc>
                <a:spcPts val="4500"/>
              </a:lnSpc>
              <a:spcBef>
                <a:spcPts val="0"/>
              </a:spcBef>
              <a:spcAft>
                <a:spcPts val="0"/>
              </a:spcAft>
              <a:buFont typeface="Wingdings" panose="05000000000000000000" charset="0"/>
              <a:buChar char="w"/>
              <a:defRPr/>
            </a:pPr>
            <a:endParaRPr lang="zh-CN" altLang="en-US" sz="2400" b="1" kern="0" dirty="0">
              <a:solidFill>
                <a:sysClr val="windowText" lastClr="000000"/>
              </a:solidFill>
              <a:latin typeface="楷体" panose="02010609060101010101" charset="-122"/>
              <a:ea typeface="楷体" panose="02010609060101010101" charset="-122"/>
              <a:cs typeface="楷体" panose="02010609060101010101" charset="-122"/>
              <a:sym typeface="+mn-ea"/>
            </a:endParaRPr>
          </a:p>
          <a:p>
            <a:pPr marL="1085850" lvl="1" indent="-342900" algn="just" fontAlgn="auto">
              <a:lnSpc>
                <a:spcPts val="4500"/>
              </a:lnSpc>
              <a:spcBef>
                <a:spcPts val="0"/>
              </a:spcBef>
              <a:spcAft>
                <a:spcPts val="0"/>
              </a:spcAft>
              <a:buFont typeface="Wingdings" panose="05000000000000000000" charset="0"/>
              <a:defRPr/>
            </a:pPr>
            <a:endParaRPr lang="zh-CN" altLang="en-US" sz="2400" b="1" kern="0" dirty="0">
              <a:solidFill>
                <a:sysClr val="windowText" lastClr="000000"/>
              </a:solidFill>
              <a:latin typeface="楷体" panose="02010609060101010101" charset="-122"/>
              <a:ea typeface="楷体" panose="02010609060101010101" charset="-122"/>
              <a:cs typeface="楷体" panose="02010609060101010101" charset="-122"/>
              <a:sym typeface="+mn-ea"/>
            </a:endParaRPr>
          </a:p>
        </p:txBody>
      </p:sp>
      <p:sp>
        <p:nvSpPr>
          <p:cNvPr id="40" name="椭圆 15"/>
          <p:cNvSpPr/>
          <p:nvPr/>
        </p:nvSpPr>
        <p:spPr>
          <a:xfrm>
            <a:off x="1091565" y="1430655"/>
            <a:ext cx="622300" cy="427355"/>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矩形: 圆角 12"/>
          <p:cNvSpPr/>
          <p:nvPr/>
        </p:nvSpPr>
        <p:spPr>
          <a:xfrm>
            <a:off x="644525" y="1414145"/>
            <a:ext cx="10344785" cy="727075"/>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b="1"/>
          </a:p>
        </p:txBody>
      </p:sp>
      <p:sp>
        <p:nvSpPr>
          <p:cNvPr id="10" name="矩形 9"/>
          <p:cNvSpPr/>
          <p:nvPr/>
        </p:nvSpPr>
        <p:spPr>
          <a:xfrm>
            <a:off x="2242820" y="1473200"/>
            <a:ext cx="9044305" cy="534035"/>
          </a:xfrm>
          <a:prstGeom prst="rect">
            <a:avLst/>
          </a:prstGeom>
          <a:ln>
            <a:noFill/>
          </a:ln>
        </p:spPr>
        <p:txBody>
          <a:bodyPr wrap="square">
            <a:spAutoFit/>
            <a:scene3d>
              <a:camera prst="orthographicFront"/>
              <a:lightRig rig="threePt" dir="t"/>
            </a:scene3d>
            <a:sp3d contourW="12700"/>
          </a:bodyPr>
          <a:p>
            <a:pPr algn="l">
              <a:lnSpc>
                <a:spcPct val="120000"/>
              </a:lnSpc>
            </a:pPr>
            <a:r>
              <a:rPr lang="zh-CN" altLang="en-US" sz="2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微软雅黑" panose="020B0503020204020204" pitchFamily="34" charset="-122"/>
              </a:rPr>
              <a:t>二是行政处置手段缺乏，拖大拖炸，危害严重。</a:t>
            </a:r>
            <a:endParaRPr lang="zh-CN" altLang="en-US" sz="2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11" name="文本框 10"/>
          <p:cNvSpPr txBox="1"/>
          <p:nvPr/>
        </p:nvSpPr>
        <p:spPr>
          <a:xfrm>
            <a:off x="755015" y="1537335"/>
            <a:ext cx="1415415" cy="460375"/>
          </a:xfrm>
          <a:prstGeom prst="rect">
            <a:avLst/>
          </a:prstGeom>
          <a:solidFill>
            <a:schemeClr val="accent1">
              <a:lumMod val="75000"/>
            </a:schemeClr>
          </a:solidFill>
          <a:ln>
            <a:noFill/>
          </a:ln>
        </p:spPr>
        <p:txBody>
          <a:bodyPr wrap="square" rtlCol="0">
            <a:spAutoFit/>
          </a:bodyPr>
          <a:p>
            <a:r>
              <a:rPr lang="zh-CN" altLang="en-US" sz="2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mn-ea"/>
              </a:rPr>
              <a:t>出台背景</a:t>
            </a:r>
            <a:endParaRPr lang="zh-CN" altLang="en-US" sz="2400"/>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bldLst>
      <p:bldP spid="40"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线连接符 2"/>
          <p:cNvCxnSpPr/>
          <p:nvPr/>
        </p:nvCxnSpPr>
        <p:spPr>
          <a:xfrm>
            <a:off x="302419" y="976105"/>
            <a:ext cx="11587163" cy="0"/>
          </a:xfrm>
          <a:prstGeom prst="line">
            <a:avLst/>
          </a:prstGeom>
          <a:ln w="95250" cap="sq" cmpd="sng">
            <a:gradFill flip="none" rotWithShape="1">
              <a:gsLst>
                <a:gs pos="0">
                  <a:schemeClr val="accent1">
                    <a:lumMod val="0"/>
                    <a:lumOff val="100000"/>
                  </a:schemeClr>
                </a:gs>
                <a:gs pos="99000">
                  <a:schemeClr val="accent5">
                    <a:lumMod val="75000"/>
                  </a:schemeClr>
                </a:gs>
              </a:gsLst>
              <a:path path="circle">
                <a:fillToRect l="100000" t="100000"/>
              </a:path>
              <a:tileRect r="-100000" b="-100000"/>
            </a:gradFill>
            <a:round/>
          </a:ln>
        </p:spPr>
        <p:style>
          <a:lnRef idx="1">
            <a:schemeClr val="accent1"/>
          </a:lnRef>
          <a:fillRef idx="0">
            <a:schemeClr val="accent1"/>
          </a:fillRef>
          <a:effectRef idx="0">
            <a:schemeClr val="accent1"/>
          </a:effectRef>
          <a:fontRef idx="minor">
            <a:schemeClr val="tx1"/>
          </a:fontRef>
        </p:style>
      </p:cxnSp>
      <p:sp>
        <p:nvSpPr>
          <p:cNvPr id="6148" name="文本占位符 2"/>
          <p:cNvSpPr>
            <a:spLocks noGrp="1"/>
          </p:cNvSpPr>
          <p:nvPr/>
        </p:nvSpPr>
        <p:spPr>
          <a:xfrm>
            <a:off x="247650" y="398145"/>
            <a:ext cx="8572500" cy="496570"/>
          </a:xfrm>
          <a:prstGeom prst="rect">
            <a:avLst/>
          </a:prstGeom>
          <a:noFill/>
          <a:ln w="9525">
            <a:noFill/>
          </a:ln>
        </p:spPr>
        <p:txBody>
          <a:bodyPr anchor="t"/>
          <a:lst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800" b="0" i="0" u="none" kern="1200" baseline="0">
                <a:solidFill>
                  <a:schemeClr val="tx1"/>
                </a:solidFill>
                <a:latin typeface="+mn-lt"/>
                <a:ea typeface="+mn-ea"/>
                <a:cs typeface="+mn-cs"/>
                <a:sym typeface="字魂59号-创粗黑" charset="-122"/>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400" b="0" i="0" u="none" kern="1200" baseline="0">
                <a:solidFill>
                  <a:schemeClr val="tx1"/>
                </a:solidFill>
                <a:latin typeface="+mn-lt"/>
                <a:ea typeface="+mn-ea"/>
                <a:cs typeface="+mn-cs"/>
                <a:sym typeface="字魂59号-创粗黑" charset="-122"/>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sym typeface="字魂59号-创粗黑" charset="-122"/>
              </a:defRPr>
            </a:lvl9pPr>
          </a:lstStyle>
          <a:p>
            <a:pPr marL="0" indent="0">
              <a:lnSpc>
                <a:spcPct val="70000"/>
              </a:lnSpc>
              <a:buNone/>
            </a:pPr>
            <a:r>
              <a:rPr kumimoji="1" lang="zh-CN" altLang="en-US" sz="2800" b="1" baseline="0" dirty="0">
                <a:solidFill>
                  <a:schemeClr val="tx1">
                    <a:lumMod val="75000"/>
                    <a:lumOff val="25000"/>
                  </a:schemeClr>
                </a:solidFill>
                <a:latin typeface="微软雅黑" panose="020B0503020204020204" pitchFamily="34" charset="-122"/>
                <a:ea typeface="微软雅黑" panose="020B0503020204020204" pitchFamily="34" charset="-122"/>
              </a:rPr>
              <a:t>一、《条例》出台背景和意义</a:t>
            </a:r>
            <a:endParaRPr kumimoji="1" lang="zh-CN" altLang="en-US" sz="2800" b="1" baseline="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íṡļíḑè"/>
          <p:cNvSpPr/>
          <p:nvPr/>
        </p:nvSpPr>
        <p:spPr>
          <a:xfrm>
            <a:off x="2190115" y="2160270"/>
            <a:ext cx="2251710" cy="671195"/>
          </a:xfrm>
          <a:prstGeom prst="roundRect">
            <a:avLst/>
          </a:prstGeom>
          <a:solidFill>
            <a:srgbClr val="4276AA"/>
          </a:solidFill>
          <a:ln w="12700" cap="flat" cmpd="sng" algn="ctr">
            <a:noFill/>
            <a:prstDash val="solid"/>
            <a:miter lim="800000"/>
          </a:ln>
          <a:effectLst/>
        </p:spPr>
        <p:txBody>
          <a:bodyPr anchor="t"/>
          <a:p>
            <a:pPr algn="ctr" fontAlgn="auto">
              <a:spcBef>
                <a:spcPts val="0"/>
              </a:spcBef>
              <a:spcAft>
                <a:spcPts val="0"/>
              </a:spcAft>
              <a:defRPr/>
            </a:pPr>
            <a:endParaRPr kern="0">
              <a:solidFill>
                <a:srgbClr val="FFFFFF"/>
              </a:solidFill>
              <a:latin typeface="Calibri" panose="020F0502020204030204"/>
              <a:ea typeface="微软雅黑" panose="020B0503020204020204" pitchFamily="34" charset="-122"/>
            </a:endParaRPr>
          </a:p>
        </p:txBody>
      </p:sp>
      <p:sp>
        <p:nvSpPr>
          <p:cNvPr id="2" name="íṡļíḑè"/>
          <p:cNvSpPr/>
          <p:nvPr/>
        </p:nvSpPr>
        <p:spPr>
          <a:xfrm>
            <a:off x="7471410" y="2160905"/>
            <a:ext cx="2689225" cy="730250"/>
          </a:xfrm>
          <a:prstGeom prst="roundRect">
            <a:avLst/>
          </a:prstGeom>
          <a:solidFill>
            <a:srgbClr val="4276AA"/>
          </a:solidFill>
          <a:ln w="12700" cap="flat" cmpd="sng" algn="ctr">
            <a:noFill/>
            <a:prstDash val="solid"/>
            <a:miter lim="800000"/>
          </a:ln>
          <a:effectLst/>
        </p:spPr>
        <p:txBody>
          <a:bodyPr anchor="t"/>
          <a:p>
            <a:pPr algn="ctr" fontAlgn="auto">
              <a:spcBef>
                <a:spcPts val="0"/>
              </a:spcBef>
              <a:spcAft>
                <a:spcPts val="0"/>
              </a:spcAft>
              <a:defRPr/>
            </a:pPr>
            <a:endParaRPr kern="0">
              <a:solidFill>
                <a:srgbClr val="FFFFFF"/>
              </a:solidFill>
              <a:latin typeface="Calibri" panose="020F0502020204030204"/>
              <a:ea typeface="微软雅黑" panose="020B0503020204020204" pitchFamily="34" charset="-122"/>
            </a:endParaRPr>
          </a:p>
        </p:txBody>
      </p:sp>
      <p:sp>
        <p:nvSpPr>
          <p:cNvPr id="7" name="TextBox 1"/>
          <p:cNvSpPr txBox="1"/>
          <p:nvPr/>
        </p:nvSpPr>
        <p:spPr>
          <a:xfrm>
            <a:off x="2257425" y="2276475"/>
            <a:ext cx="2117090" cy="460375"/>
          </a:xfrm>
          <a:prstGeom prst="rect">
            <a:avLst/>
          </a:prstGeom>
          <a:noFill/>
        </p:spPr>
        <p:txBody>
          <a:bodyPr wrap="square" rtlCol="0">
            <a:spAutoFit/>
          </a:bodyPr>
          <a:p>
            <a:pPr algn="ctr"/>
            <a:r>
              <a:rPr lang="zh-CN" altLang="en-US" sz="2400" b="1" dirty="0">
                <a:solidFill>
                  <a:srgbClr val="FFFFFF"/>
                </a:solidFill>
                <a:latin typeface="微软雅黑" panose="020B0503020204020204" pitchFamily="34" charset="-122"/>
                <a:ea typeface="微软雅黑" panose="020B0503020204020204" pitchFamily="34" charset="-122"/>
              </a:rPr>
              <a:t>刑事立法层面</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sp>
        <p:nvSpPr>
          <p:cNvPr id="12" name="íṡḷïďé"/>
          <p:cNvSpPr/>
          <p:nvPr/>
        </p:nvSpPr>
        <p:spPr>
          <a:xfrm>
            <a:off x="570230" y="2725420"/>
            <a:ext cx="5650865" cy="3518535"/>
          </a:xfrm>
          <a:prstGeom prst="roundRect">
            <a:avLst>
              <a:gd name="adj" fmla="val 5694"/>
            </a:avLst>
          </a:prstGeom>
          <a:noFill/>
          <a:ln w="12700" cap="flat" cmpd="sng" algn="ctr">
            <a:solidFill>
              <a:srgbClr val="4276AA"/>
            </a:solidFill>
            <a:prstDash val="solid"/>
            <a:miter lim="800000"/>
          </a:ln>
          <a:effectLst/>
        </p:spPr>
        <p:txBody>
          <a:bodyPr anchor="ctr"/>
          <a:p>
            <a:pPr algn="ctr" fontAlgn="auto">
              <a:spcBef>
                <a:spcPts val="0"/>
              </a:spcBef>
              <a:spcAft>
                <a:spcPts val="0"/>
              </a:spcAft>
              <a:defRPr/>
            </a:pPr>
            <a:endParaRPr kern="0">
              <a:solidFill>
                <a:srgbClr val="FFFFFF"/>
              </a:solidFill>
              <a:latin typeface="Calibri" panose="020F0502020204030204"/>
              <a:ea typeface="微软雅黑" panose="020B0503020204020204" pitchFamily="34" charset="-122"/>
            </a:endParaRPr>
          </a:p>
        </p:txBody>
      </p:sp>
      <p:sp>
        <p:nvSpPr>
          <p:cNvPr id="16" name="îṡḷíḓe"/>
          <p:cNvSpPr txBox="1"/>
          <p:nvPr/>
        </p:nvSpPr>
        <p:spPr>
          <a:xfrm>
            <a:off x="632460" y="2936875"/>
            <a:ext cx="5344160" cy="2973070"/>
          </a:xfrm>
          <a:prstGeom prst="rect">
            <a:avLst/>
          </a:prstGeom>
          <a:noFill/>
        </p:spPr>
        <p:txBody>
          <a:bodyPr wrap="square" lIns="0" tIns="0" rIns="0" bIns="0">
            <a:noAutofit/>
          </a:bodyPr>
          <a:p>
            <a:pPr marL="285750" indent="-285750" algn="just" fontAlgn="auto">
              <a:lnSpc>
                <a:spcPct val="120000"/>
              </a:lnSpc>
              <a:spcBef>
                <a:spcPts val="0"/>
              </a:spcBef>
              <a:spcAft>
                <a:spcPts val="0"/>
              </a:spcAft>
              <a:buFont typeface="Wingdings" panose="05000000000000000000" charset="0"/>
              <a:buChar char="Ø"/>
              <a:defRPr/>
            </a:pPr>
            <a:r>
              <a:rPr lang="zh-CN" altLang="en-US" sz="1800" b="1" kern="0" dirty="0">
                <a:solidFill>
                  <a:sysClr val="windowText" lastClr="000000"/>
                </a:solidFill>
                <a:latin typeface="楷体" panose="02010609060101010101" charset="-122"/>
                <a:ea typeface="楷体" panose="02010609060101010101" charset="-122"/>
                <a:cs typeface="楷体" panose="02010609060101010101" charset="-122"/>
              </a:rPr>
              <a:t>1995年6月，《关于惩治破坏金融秩序犯罪的决定》增设非法吸收公众存款罪和集资诈骗罪。</a:t>
            </a:r>
            <a:endParaRPr lang="zh-CN" altLang="en-US" sz="1800" b="1" kern="0" dirty="0">
              <a:solidFill>
                <a:sysClr val="windowText" lastClr="000000"/>
              </a:solidFill>
              <a:latin typeface="楷体" panose="02010609060101010101" charset="-122"/>
              <a:ea typeface="楷体" panose="02010609060101010101" charset="-122"/>
              <a:cs typeface="楷体" panose="02010609060101010101" charset="-122"/>
            </a:endParaRPr>
          </a:p>
          <a:p>
            <a:pPr marL="285750" indent="-285750" algn="just" fontAlgn="auto">
              <a:lnSpc>
                <a:spcPct val="120000"/>
              </a:lnSpc>
              <a:spcBef>
                <a:spcPts val="0"/>
              </a:spcBef>
              <a:spcAft>
                <a:spcPts val="0"/>
              </a:spcAft>
              <a:buFont typeface="Wingdings" panose="05000000000000000000" charset="0"/>
              <a:buChar char="Ø"/>
              <a:defRPr/>
            </a:pPr>
            <a:r>
              <a:rPr lang="zh-CN" altLang="en-US" sz="1800" b="1" kern="0" dirty="0">
                <a:solidFill>
                  <a:sysClr val="windowText" lastClr="000000"/>
                </a:solidFill>
                <a:latin typeface="楷体" panose="02010609060101010101" charset="-122"/>
                <a:ea typeface="楷体" panose="02010609060101010101" charset="-122"/>
                <a:cs typeface="楷体" panose="02010609060101010101" charset="-122"/>
              </a:rPr>
              <a:t>1997年，《刑法》全盘吸纳，建立惩治非法集资犯罪的罪名体系。</a:t>
            </a:r>
            <a:endParaRPr lang="zh-CN" altLang="en-US" sz="1800" b="1" kern="0" dirty="0">
              <a:solidFill>
                <a:sysClr val="windowText" lastClr="000000"/>
              </a:solidFill>
              <a:latin typeface="楷体" panose="02010609060101010101" charset="-122"/>
              <a:ea typeface="楷体" panose="02010609060101010101" charset="-122"/>
              <a:cs typeface="楷体" panose="02010609060101010101" charset="-122"/>
            </a:endParaRPr>
          </a:p>
          <a:p>
            <a:pPr marL="285750" indent="-285750" algn="just" fontAlgn="auto">
              <a:lnSpc>
                <a:spcPct val="120000"/>
              </a:lnSpc>
              <a:spcBef>
                <a:spcPts val="0"/>
              </a:spcBef>
              <a:spcAft>
                <a:spcPts val="0"/>
              </a:spcAft>
              <a:buFont typeface="Wingdings" panose="05000000000000000000" charset="0"/>
              <a:buChar char="Ø"/>
              <a:defRPr/>
            </a:pPr>
            <a:r>
              <a:rPr lang="en-US" altLang="zh-CN" sz="1800" b="1" kern="0" dirty="0">
                <a:solidFill>
                  <a:sysClr val="windowText" lastClr="000000"/>
                </a:solidFill>
                <a:latin typeface="楷体" panose="02010609060101010101" charset="-122"/>
                <a:ea typeface="楷体" panose="02010609060101010101" charset="-122"/>
                <a:cs typeface="楷体" panose="02010609060101010101" charset="-122"/>
              </a:rPr>
              <a:t>2010</a:t>
            </a:r>
            <a:r>
              <a:rPr lang="zh-CN" altLang="en-US" sz="1800" b="1" kern="0" dirty="0">
                <a:solidFill>
                  <a:sysClr val="windowText" lastClr="000000"/>
                </a:solidFill>
                <a:latin typeface="楷体" panose="02010609060101010101" charset="-122"/>
                <a:ea typeface="楷体" panose="02010609060101010101" charset="-122"/>
                <a:cs typeface="楷体" panose="02010609060101010101" charset="-122"/>
              </a:rPr>
              <a:t>年，最高人民法院</a:t>
            </a:r>
            <a:r>
              <a:rPr lang="zh-CN" altLang="en-US" sz="1800" b="1" kern="0" dirty="0">
                <a:solidFill>
                  <a:sysClr val="windowText" lastClr="000000"/>
                </a:solidFill>
                <a:latin typeface="楷体" panose="02010609060101010101" charset="-122"/>
                <a:ea typeface="楷体" panose="02010609060101010101" charset="-122"/>
                <a:cs typeface="楷体" panose="02010609060101010101" charset="-122"/>
                <a:sym typeface="+mn-ea"/>
              </a:rPr>
              <a:t>《关于审理非法集资刑事案件具体应用法律若干问题的解释》。</a:t>
            </a:r>
            <a:endParaRPr lang="zh-CN" altLang="en-US" sz="1800" b="1" kern="0" dirty="0">
              <a:solidFill>
                <a:sysClr val="windowText" lastClr="000000"/>
              </a:solidFill>
              <a:latin typeface="楷体" panose="02010609060101010101" charset="-122"/>
              <a:ea typeface="楷体" panose="02010609060101010101" charset="-122"/>
              <a:cs typeface="楷体" panose="02010609060101010101" charset="-122"/>
              <a:sym typeface="+mn-ea"/>
            </a:endParaRPr>
          </a:p>
          <a:p>
            <a:pPr marL="285750" indent="-285750" algn="just" fontAlgn="auto">
              <a:lnSpc>
                <a:spcPct val="120000"/>
              </a:lnSpc>
              <a:spcBef>
                <a:spcPts val="0"/>
              </a:spcBef>
              <a:spcAft>
                <a:spcPts val="0"/>
              </a:spcAft>
              <a:buFont typeface="Wingdings" panose="05000000000000000000" charset="0"/>
              <a:buChar char="Ø"/>
              <a:defRPr/>
            </a:pPr>
            <a:r>
              <a:rPr lang="en-US" altLang="zh-CN" sz="1800" b="1" kern="0" dirty="0">
                <a:solidFill>
                  <a:sysClr val="windowText" lastClr="000000"/>
                </a:solidFill>
                <a:latin typeface="楷体" panose="02010609060101010101" charset="-122"/>
                <a:ea typeface="楷体" panose="02010609060101010101" charset="-122"/>
                <a:cs typeface="楷体" panose="02010609060101010101" charset="-122"/>
              </a:rPr>
              <a:t>2014</a:t>
            </a:r>
            <a:r>
              <a:rPr lang="zh-CN" altLang="en-US" sz="1800" b="1" kern="0" dirty="0">
                <a:solidFill>
                  <a:sysClr val="windowText" lastClr="000000"/>
                </a:solidFill>
                <a:latin typeface="楷体" panose="02010609060101010101" charset="-122"/>
                <a:ea typeface="楷体" panose="02010609060101010101" charset="-122"/>
                <a:cs typeface="楷体" panose="02010609060101010101" charset="-122"/>
              </a:rPr>
              <a:t>年、</a:t>
            </a:r>
            <a:r>
              <a:rPr lang="en-US" altLang="zh-CN" sz="1800" b="1" kern="0" dirty="0">
                <a:solidFill>
                  <a:sysClr val="windowText" lastClr="000000"/>
                </a:solidFill>
                <a:latin typeface="楷体" panose="02010609060101010101" charset="-122"/>
                <a:ea typeface="楷体" panose="02010609060101010101" charset="-122"/>
                <a:cs typeface="楷体" panose="02010609060101010101" charset="-122"/>
              </a:rPr>
              <a:t>2019</a:t>
            </a:r>
            <a:r>
              <a:rPr lang="zh-CN" altLang="en-US" sz="1800" b="1" kern="0" dirty="0">
                <a:solidFill>
                  <a:sysClr val="windowText" lastClr="000000"/>
                </a:solidFill>
                <a:latin typeface="楷体" panose="02010609060101010101" charset="-122"/>
                <a:ea typeface="楷体" panose="02010609060101010101" charset="-122"/>
                <a:cs typeface="楷体" panose="02010609060101010101" charset="-122"/>
              </a:rPr>
              <a:t>年两高一部先后出台《关于办理非法集资刑事案件适用法律若干问题的意见》、《关于办理非法集资刑事案件若干问题的意见》。</a:t>
            </a:r>
            <a:endParaRPr lang="zh-CN" altLang="en-US" sz="1800" b="1" kern="0" dirty="0">
              <a:solidFill>
                <a:sysClr val="windowText" lastClr="000000"/>
              </a:solidFill>
              <a:latin typeface="楷体" panose="02010609060101010101" charset="-122"/>
              <a:ea typeface="楷体" panose="02010609060101010101" charset="-122"/>
              <a:cs typeface="楷体" panose="02010609060101010101" charset="-122"/>
            </a:endParaRPr>
          </a:p>
        </p:txBody>
      </p:sp>
      <p:sp>
        <p:nvSpPr>
          <p:cNvPr id="20" name="íṡḷïďé"/>
          <p:cNvSpPr/>
          <p:nvPr/>
        </p:nvSpPr>
        <p:spPr>
          <a:xfrm>
            <a:off x="6791960" y="2785110"/>
            <a:ext cx="4304030" cy="3459480"/>
          </a:xfrm>
          <a:prstGeom prst="roundRect">
            <a:avLst>
              <a:gd name="adj" fmla="val 5694"/>
            </a:avLst>
          </a:prstGeom>
          <a:noFill/>
          <a:ln w="12700" cap="flat" cmpd="sng" algn="ctr">
            <a:solidFill>
              <a:srgbClr val="4276AA"/>
            </a:solidFill>
            <a:prstDash val="solid"/>
            <a:miter lim="800000"/>
          </a:ln>
          <a:effectLst/>
        </p:spPr>
        <p:txBody>
          <a:bodyPr anchor="ctr"/>
          <a:p>
            <a:pPr algn="ctr" fontAlgn="auto">
              <a:spcBef>
                <a:spcPts val="0"/>
              </a:spcBef>
              <a:spcAft>
                <a:spcPts val="0"/>
              </a:spcAft>
              <a:defRPr/>
            </a:pPr>
            <a:endParaRPr kern="0">
              <a:solidFill>
                <a:srgbClr val="FFFFFF"/>
              </a:solidFill>
              <a:latin typeface="Calibri" panose="020F0502020204030204"/>
              <a:ea typeface="微软雅黑" panose="020B0503020204020204" pitchFamily="34" charset="-122"/>
            </a:endParaRPr>
          </a:p>
        </p:txBody>
      </p:sp>
      <p:sp>
        <p:nvSpPr>
          <p:cNvPr id="21" name="îṡḷíḓe"/>
          <p:cNvSpPr txBox="1"/>
          <p:nvPr/>
        </p:nvSpPr>
        <p:spPr>
          <a:xfrm>
            <a:off x="7011035" y="3122930"/>
            <a:ext cx="3865880" cy="2937510"/>
          </a:xfrm>
          <a:prstGeom prst="rect">
            <a:avLst/>
          </a:prstGeom>
          <a:noFill/>
        </p:spPr>
        <p:txBody>
          <a:bodyPr wrap="square" lIns="0" tIns="0" rIns="0" bIns="0">
            <a:noAutofit/>
          </a:bodyPr>
          <a:p>
            <a:pPr algn="just" fontAlgn="auto">
              <a:lnSpc>
                <a:spcPts val="3100"/>
              </a:lnSpc>
              <a:spcBef>
                <a:spcPts val="0"/>
              </a:spcBef>
              <a:spcAft>
                <a:spcPts val="0"/>
              </a:spcAft>
              <a:defRPr/>
            </a:pPr>
            <a:r>
              <a:rPr lang="en-US" altLang="zh-CN" sz="2000" b="1" kern="0" dirty="0">
                <a:solidFill>
                  <a:sysClr val="windowText" lastClr="000000"/>
                </a:solidFill>
                <a:latin typeface="楷体" panose="02010609060101010101" charset="-122"/>
                <a:ea typeface="楷体" panose="02010609060101010101" charset="-122"/>
                <a:cs typeface="楷体" panose="02010609060101010101" charset="-122"/>
              </a:rPr>
              <a:t>1</a:t>
            </a:r>
            <a:r>
              <a:rPr lang="zh-CN" altLang="en-US" sz="2000" b="1" kern="0" dirty="0">
                <a:solidFill>
                  <a:sysClr val="windowText" lastClr="000000"/>
                </a:solidFill>
                <a:latin typeface="楷体" panose="02010609060101010101" charset="-122"/>
                <a:ea typeface="楷体" panose="02010609060101010101" charset="-122"/>
                <a:cs typeface="楷体" panose="02010609060101010101" charset="-122"/>
              </a:rPr>
              <a:t>998年7月，国务院颁布《非法金融机构和非法金融业务活动取缔办法》，明确取缔非法集资。</a:t>
            </a:r>
            <a:endParaRPr lang="zh-CN" altLang="en-US" sz="2000" b="1" kern="0" dirty="0">
              <a:solidFill>
                <a:sysClr val="windowText" lastClr="000000"/>
              </a:solidFill>
              <a:latin typeface="楷体" panose="02010609060101010101" charset="-122"/>
              <a:ea typeface="楷体" panose="02010609060101010101" charset="-122"/>
              <a:cs typeface="楷体" panose="02010609060101010101" charset="-122"/>
            </a:endParaRPr>
          </a:p>
          <a:p>
            <a:pPr algn="just" fontAlgn="auto">
              <a:lnSpc>
                <a:spcPts val="3100"/>
              </a:lnSpc>
              <a:spcBef>
                <a:spcPts val="0"/>
              </a:spcBef>
              <a:spcAft>
                <a:spcPts val="0"/>
              </a:spcAft>
              <a:defRPr/>
            </a:pPr>
            <a:endParaRPr lang="zh-CN" altLang="en-US" sz="2000" b="1" kern="0" dirty="0">
              <a:solidFill>
                <a:sysClr val="windowText" lastClr="000000"/>
              </a:solidFill>
              <a:latin typeface="楷体" panose="02010609060101010101" charset="-122"/>
              <a:ea typeface="楷体" panose="02010609060101010101" charset="-122"/>
              <a:cs typeface="楷体" panose="02010609060101010101" charset="-122"/>
            </a:endParaRPr>
          </a:p>
          <a:p>
            <a:pPr algn="just" fontAlgn="auto">
              <a:lnSpc>
                <a:spcPts val="3100"/>
              </a:lnSpc>
              <a:spcBef>
                <a:spcPts val="0"/>
              </a:spcBef>
              <a:spcAft>
                <a:spcPts val="0"/>
              </a:spcAft>
              <a:defRPr/>
            </a:pPr>
            <a:r>
              <a:rPr lang="zh-CN" altLang="en-US" sz="2000" b="1" kern="0" dirty="0">
                <a:solidFill>
                  <a:sysClr val="windowText" lastClr="000000"/>
                </a:solidFill>
                <a:latin typeface="楷体" panose="02010609060101010101" charset="-122"/>
                <a:ea typeface="楷体" panose="02010609060101010101" charset="-122"/>
                <a:cs typeface="楷体" panose="02010609060101010101" charset="-122"/>
                <a:sym typeface="+mn-ea"/>
              </a:rPr>
              <a:t>随着非法集资形势变化和相关实践发展，《两非取缔办法》已经难以适应当前防非处非工作。</a:t>
            </a:r>
            <a:endParaRPr lang="zh-CN" altLang="en-US" sz="2000" b="1" kern="0" dirty="0">
              <a:solidFill>
                <a:sysClr val="windowText" lastClr="000000"/>
              </a:solidFill>
              <a:latin typeface="楷体" panose="02010609060101010101" charset="-122"/>
              <a:ea typeface="楷体" panose="02010609060101010101" charset="-122"/>
              <a:cs typeface="楷体" panose="02010609060101010101" charset="-122"/>
            </a:endParaRPr>
          </a:p>
        </p:txBody>
      </p:sp>
      <p:sp>
        <p:nvSpPr>
          <p:cNvPr id="9" name="TextBox 1"/>
          <p:cNvSpPr txBox="1"/>
          <p:nvPr/>
        </p:nvSpPr>
        <p:spPr>
          <a:xfrm>
            <a:off x="7559040" y="2294255"/>
            <a:ext cx="2467610" cy="460375"/>
          </a:xfrm>
          <a:prstGeom prst="rect">
            <a:avLst/>
          </a:prstGeom>
          <a:noFill/>
        </p:spPr>
        <p:txBody>
          <a:bodyPr wrap="square" rtlCol="0">
            <a:spAutoFit/>
          </a:bodyPr>
          <a:p>
            <a:pPr algn="ctr"/>
            <a:r>
              <a:rPr lang="zh-CN" altLang="en-US" sz="2400" b="1" dirty="0">
                <a:solidFill>
                  <a:srgbClr val="FFFFFF"/>
                </a:solidFill>
                <a:latin typeface="微软雅黑" panose="020B0503020204020204" pitchFamily="34" charset="-122"/>
                <a:ea typeface="微软雅黑" panose="020B0503020204020204" pitchFamily="34" charset="-122"/>
              </a:rPr>
              <a:t>行政法规层面</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sp>
        <p:nvSpPr>
          <p:cNvPr id="40" name="椭圆 15"/>
          <p:cNvSpPr/>
          <p:nvPr/>
        </p:nvSpPr>
        <p:spPr>
          <a:xfrm>
            <a:off x="1139190" y="1430655"/>
            <a:ext cx="622300" cy="427355"/>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 name="矩形: 圆角 12"/>
          <p:cNvSpPr/>
          <p:nvPr/>
        </p:nvSpPr>
        <p:spPr>
          <a:xfrm>
            <a:off x="644525" y="1185545"/>
            <a:ext cx="10344785" cy="727075"/>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b="1"/>
          </a:p>
        </p:txBody>
      </p:sp>
      <p:sp>
        <p:nvSpPr>
          <p:cNvPr id="10" name="矩形 9"/>
          <p:cNvSpPr/>
          <p:nvPr/>
        </p:nvSpPr>
        <p:spPr>
          <a:xfrm>
            <a:off x="2242820" y="1244600"/>
            <a:ext cx="9044305" cy="534035"/>
          </a:xfrm>
          <a:prstGeom prst="rect">
            <a:avLst/>
          </a:prstGeom>
          <a:ln>
            <a:noFill/>
          </a:ln>
        </p:spPr>
        <p:txBody>
          <a:bodyPr wrap="square">
            <a:spAutoFit/>
            <a:scene3d>
              <a:camera prst="orthographicFront"/>
              <a:lightRig rig="threePt" dir="t"/>
            </a:scene3d>
            <a:sp3d contourW="12700"/>
          </a:bodyPr>
          <a:p>
            <a:pPr algn="l">
              <a:lnSpc>
                <a:spcPct val="120000"/>
              </a:lnSpc>
            </a:pPr>
            <a:r>
              <a:rPr lang="zh-CN" altLang="en-US" sz="2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微软雅黑" panose="020B0503020204020204" pitchFamily="34" charset="-122"/>
              </a:rPr>
              <a:t>三是法律法规体系不完善，亟需补齐法治短板。</a:t>
            </a:r>
            <a:endParaRPr lang="zh-CN" altLang="en-US" sz="2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11" name="文本框 10"/>
          <p:cNvSpPr txBox="1"/>
          <p:nvPr/>
        </p:nvSpPr>
        <p:spPr>
          <a:xfrm>
            <a:off x="755015" y="1299210"/>
            <a:ext cx="1415415" cy="460375"/>
          </a:xfrm>
          <a:prstGeom prst="rect">
            <a:avLst/>
          </a:prstGeom>
          <a:solidFill>
            <a:schemeClr val="accent1">
              <a:lumMod val="75000"/>
            </a:schemeClr>
          </a:solidFill>
          <a:ln>
            <a:noFill/>
          </a:ln>
        </p:spPr>
        <p:txBody>
          <a:bodyPr wrap="square" rtlCol="0">
            <a:spAutoFit/>
          </a:bodyPr>
          <a:p>
            <a:r>
              <a:rPr lang="zh-CN" altLang="en-US" sz="2400" b="1"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sym typeface="+mn-ea"/>
              </a:rPr>
              <a:t>出台背景</a:t>
            </a:r>
            <a:endParaRPr lang="zh-CN" altLang="en-US" sz="2400"/>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par>
    </p:tnLst>
    <p:bldLst>
      <p:bldP spid="40" grpId="0" bldLvl="0" animBg="1"/>
    </p:bldLst>
  </p:timing>
</p:sld>
</file>

<file path=ppt/theme/theme1.xml><?xml version="1.0" encoding="utf-8"?>
<a:theme xmlns:a="http://schemas.openxmlformats.org/drawingml/2006/main" name="地图集">
  <a:themeElements>
    <a:clrScheme name="地图集">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地图集">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地图集">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3020</Words>
  <Application>WPS 演示</Application>
  <PresentationFormat>宽屏</PresentationFormat>
  <Paragraphs>300</Paragraphs>
  <Slides>25</Slides>
  <Notes>5</Notes>
  <HiddenSlides>0</HiddenSlides>
  <MMClips>0</MMClips>
  <ScaleCrop>false</ScaleCrop>
  <HeadingPairs>
    <vt:vector size="6" baseType="variant">
      <vt:variant>
        <vt:lpstr>已用的字体</vt:lpstr>
      </vt:variant>
      <vt:variant>
        <vt:i4>20</vt:i4>
      </vt:variant>
      <vt:variant>
        <vt:lpstr>主题</vt:lpstr>
      </vt:variant>
      <vt:variant>
        <vt:i4>2</vt:i4>
      </vt:variant>
      <vt:variant>
        <vt:lpstr>幻灯片标题</vt:lpstr>
      </vt:variant>
      <vt:variant>
        <vt:i4>25</vt:i4>
      </vt:variant>
    </vt:vector>
  </HeadingPairs>
  <TitlesOfParts>
    <vt:vector size="47" baseType="lpstr">
      <vt:lpstr>Arial</vt:lpstr>
      <vt:lpstr>宋体</vt:lpstr>
      <vt:lpstr>Wingdings</vt:lpstr>
      <vt:lpstr>微软雅黑</vt:lpstr>
      <vt:lpstr>Helvetica</vt:lpstr>
      <vt:lpstr>楷体</vt:lpstr>
      <vt:lpstr>Times New Roman</vt:lpstr>
      <vt:lpstr>字魂59号-创粗黑</vt:lpstr>
      <vt:lpstr>黑体</vt:lpstr>
      <vt:lpstr>Impact</vt:lpstr>
      <vt:lpstr>Wingdings</vt:lpstr>
      <vt:lpstr>方正仿宋_GBK</vt:lpstr>
      <vt:lpstr>Arial Unicode MS</vt:lpstr>
      <vt:lpstr>Calibri</vt:lpstr>
      <vt:lpstr>Calibri Light</vt:lpstr>
      <vt:lpstr>等线</vt:lpstr>
      <vt:lpstr>楷体_GB2312</vt:lpstr>
      <vt:lpstr>新宋体</vt:lpstr>
      <vt:lpstr>方正楷体_GBK</vt:lpstr>
      <vt:lpstr>Rockwell</vt:lpstr>
      <vt:lpstr>地图集</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zouxr</cp:lastModifiedBy>
  <cp:revision>378</cp:revision>
  <cp:lastPrinted>2021-02-19T02:44:00Z</cp:lastPrinted>
  <dcterms:created xsi:type="dcterms:W3CDTF">2017-06-22T13:04:00Z</dcterms:created>
  <dcterms:modified xsi:type="dcterms:W3CDTF">2021-04-15T03:37:26Z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2052-11.1.0.10072</vt:lpwstr>
  </property>
</Properties>
</file>