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7" r:id="rId3"/>
    <p:sldId id="259" r:id="rId4"/>
    <p:sldId id="260" r:id="rId5"/>
    <p:sldId id="350" r:id="rId6"/>
    <p:sldId id="358" r:id="rId7"/>
    <p:sldId id="615" r:id="rId9"/>
    <p:sldId id="616" r:id="rId10"/>
    <p:sldId id="351" r:id="rId11"/>
    <p:sldId id="617" r:id="rId12"/>
    <p:sldId id="618" r:id="rId13"/>
    <p:sldId id="353" r:id="rId14"/>
    <p:sldId id="620" r:id="rId15"/>
    <p:sldId id="621" r:id="rId16"/>
    <p:sldId id="354" r:id="rId17"/>
    <p:sldId id="622" r:id="rId18"/>
    <p:sldId id="623" r:id="rId19"/>
    <p:sldId id="624" r:id="rId20"/>
    <p:sldId id="625" r:id="rId21"/>
    <p:sldId id="626" r:id="rId22"/>
    <p:sldId id="357" r:id="rId23"/>
    <p:sldId id="627" r:id="rId24"/>
    <p:sldId id="628" r:id="rId25"/>
    <p:sldId id="629" r:id="rId26"/>
    <p:sldId id="630" r:id="rId27"/>
    <p:sldId id="631" r:id="rId28"/>
    <p:sldId id="632" r:id="rId29"/>
    <p:sldId id="633" r:id="rId30"/>
    <p:sldId id="634" r:id="rId31"/>
    <p:sldId id="635" r:id="rId32"/>
    <p:sldId id="636" r:id="rId33"/>
  </p:sldIdLst>
  <p:sldSz cx="12192000" cy="6858000"/>
  <p:notesSz cx="6797675" cy="9928225"/>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521415D9-36F7-43E2-AB2F-B90AF26B5E84}">
      <p14:sectionLst xmlns:p14="http://schemas.microsoft.com/office/powerpoint/2010/main">
        <p14:section name="默认节" id="{55d08780-40f4-4ecc-95d3-d752bafb64ea}">
          <p14:sldIdLst>
            <p14:sldId id="257"/>
            <p14:sldId id="259"/>
            <p14:sldId id="260"/>
            <p14:sldId id="350"/>
            <p14:sldId id="358"/>
            <p14:sldId id="615"/>
            <p14:sldId id="616"/>
            <p14:sldId id="351"/>
            <p14:sldId id="618"/>
            <p14:sldId id="353"/>
            <p14:sldId id="620"/>
            <p14:sldId id="621"/>
            <p14:sldId id="354"/>
            <p14:sldId id="623"/>
            <p14:sldId id="624"/>
            <p14:sldId id="625"/>
            <p14:sldId id="626"/>
            <p14:sldId id="357"/>
            <p14:sldId id="627"/>
            <p14:sldId id="628"/>
            <p14:sldId id="629"/>
            <p14:sldId id="630"/>
            <p14:sldId id="631"/>
            <p14:sldId id="632"/>
            <p14:sldId id="633"/>
            <p14:sldId id="634"/>
            <p14:sldId id="635"/>
            <p14:sldId id="636"/>
            <p14:sldId id="617"/>
            <p14:sldId id="62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66FF"/>
    <a:srgbClr val="FF6600"/>
    <a:srgbClr val="574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25" autoAdjust="0"/>
    <p:restoredTop sz="94660"/>
  </p:normalViewPr>
  <p:slideViewPr>
    <p:cSldViewPr snapToGrid="0">
      <p:cViewPr varScale="1">
        <p:scale>
          <a:sx n="73" d="100"/>
          <a:sy n="73" d="100"/>
        </p:scale>
        <p:origin x="-102" y="-486"/>
      </p:cViewPr>
      <p:guideLst>
        <p:guide orient="horz" pos="217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9748" cy="54085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16573" y="0"/>
            <a:ext cx="2919748" cy="54085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5028" y="1347464"/>
            <a:ext cx="6467825" cy="3638152"/>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3788" y="5187735"/>
            <a:ext cx="5390305" cy="424451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238852"/>
            <a:ext cx="2919748" cy="54085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16573" y="10238852"/>
            <a:ext cx="2919748" cy="54085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1219200" y="1524000"/>
            <a:ext cx="10164763" cy="1752600"/>
          </a:xfrm>
        </p:spPr>
        <p:txBody>
          <a:bodyPr/>
          <a:lstStyle>
            <a:lvl1pPr>
              <a:defRPr sz="5000"/>
            </a:lvl1pPr>
          </a:lstStyle>
          <a:p>
            <a:r>
              <a:rPr lang="en-US" altLang="zh-CN"/>
              <a:t>单击此处编辑母版标题样式</a:t>
            </a:r>
            <a:endParaRPr lang="en-US" altLang="zh-CN"/>
          </a:p>
        </p:txBody>
      </p:sp>
      <p:sp>
        <p:nvSpPr>
          <p:cNvPr id="90115" name="Rectangle 3"/>
          <p:cNvSpPr>
            <a:spLocks noGrp="1" noChangeArrowheads="1"/>
          </p:cNvSpPr>
          <p:nvPr>
            <p:ph type="subTitle" idx="1"/>
          </p:nvPr>
        </p:nvSpPr>
        <p:spPr>
          <a:xfrm>
            <a:off x="2641600" y="3962400"/>
            <a:ext cx="8737600" cy="1752600"/>
          </a:xfrm>
        </p:spPr>
        <p:txBody>
          <a:bodyPr/>
          <a:lstStyle>
            <a:lvl1pPr marL="0" indent="0">
              <a:buFont typeface="Wingdings" panose="05000000000000000000" pitchFamily="2" charset="2"/>
              <a:buNone/>
              <a:defRPr sz="2800"/>
            </a:lvl1pPr>
          </a:lstStyle>
          <a:p>
            <a:r>
              <a:rPr lang="en-US" altLang="zh-CN"/>
              <a:t>单击此处编辑母版副标题样式</a:t>
            </a:r>
            <a:endParaRPr lang="en-US" altLang="zh-CN"/>
          </a:p>
        </p:txBody>
      </p:sp>
      <p:sp>
        <p:nvSpPr>
          <p:cNvPr id="90116" name="Rectangle 4"/>
          <p:cNvSpPr>
            <a:spLocks noGrp="1" noChangeArrowheads="1"/>
          </p:cNvSpPr>
          <p:nvPr>
            <p:ph type="dt" sz="half" idx="2"/>
          </p:nvPr>
        </p:nvSpPr>
        <p:spPr/>
        <p:txBody>
          <a:bodyPr/>
          <a:lstStyle>
            <a:lvl1pPr>
              <a:defRPr/>
            </a:lvl1pPr>
          </a:lstStyle>
          <a:p>
            <a:fld id="{350E54BC-7D55-4DE5-B8A4-151A86A8916C}" type="datetimeFigureOut">
              <a:rPr lang="zh-CN" altLang="en-US"/>
            </a:fld>
            <a:endParaRPr lang="en-US" altLang="zh-CN"/>
          </a:p>
        </p:txBody>
      </p:sp>
      <p:sp>
        <p:nvSpPr>
          <p:cNvPr id="90117" name="Rectangle 5"/>
          <p:cNvSpPr>
            <a:spLocks noGrp="1" noChangeArrowheads="1"/>
          </p:cNvSpPr>
          <p:nvPr>
            <p:ph type="ftr" sz="quarter" idx="3"/>
          </p:nvPr>
        </p:nvSpPr>
        <p:spPr>
          <a:xfrm>
            <a:off x="4165600" y="6243638"/>
            <a:ext cx="3860800" cy="457200"/>
          </a:xfrm>
        </p:spPr>
        <p:txBody>
          <a:bodyPr/>
          <a:lstStyle>
            <a:lvl1pPr>
              <a:defRPr/>
            </a:lvl1pPr>
          </a:lstStyle>
          <a:p>
            <a:endParaRPr lang="en-US" altLang="zh-CN"/>
          </a:p>
        </p:txBody>
      </p:sp>
      <p:sp>
        <p:nvSpPr>
          <p:cNvPr id="90118" name="Rectangle 6"/>
          <p:cNvSpPr>
            <a:spLocks noGrp="1" noChangeArrowheads="1"/>
          </p:cNvSpPr>
          <p:nvPr>
            <p:ph type="sldNum" sz="quarter" idx="4"/>
          </p:nvPr>
        </p:nvSpPr>
        <p:spPr/>
        <p:txBody>
          <a:bodyPr/>
          <a:lstStyle>
            <a:lvl1pPr>
              <a:defRPr/>
            </a:lvl1pPr>
          </a:lstStyle>
          <a:p>
            <a:fld id="{64FC17BD-A674-44BC-94F8-8C3B7369E2CE}" type="slidenum">
              <a:rPr lang="en-US" altLang="zh-CN"/>
            </a:fld>
            <a:endParaRPr lang="en-US" altLang="zh-CN"/>
          </a:p>
        </p:txBody>
      </p:sp>
      <p:sp>
        <p:nvSpPr>
          <p:cNvPr id="90119" name="Freeform 7"/>
          <p:cNvSpPr>
            <a:spLocks noChangeArrowheads="1"/>
          </p:cNvSpPr>
          <p:nvPr/>
        </p:nvSpPr>
        <p:spPr bwMode="auto">
          <a:xfrm>
            <a:off x="812800" y="1219200"/>
            <a:ext cx="105664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ln>
        </p:spPr>
        <p:txBody>
          <a:bodyPr/>
          <a:lstStyle/>
          <a:p>
            <a:endParaRPr lang="zh-CN" altLang="en-US"/>
          </a:p>
        </p:txBody>
      </p:sp>
      <p:sp>
        <p:nvSpPr>
          <p:cNvPr id="90120" name="Line 8"/>
          <p:cNvSpPr>
            <a:spLocks noChangeShapeType="1"/>
          </p:cNvSpPr>
          <p:nvPr/>
        </p:nvSpPr>
        <p:spPr bwMode="auto">
          <a:xfrm>
            <a:off x="2641600" y="3962400"/>
            <a:ext cx="8682038" cy="0"/>
          </a:xfrm>
          <a:prstGeom prst="line">
            <a:avLst/>
          </a:prstGeom>
          <a:noFill/>
          <a:ln w="19050">
            <a:solidFill>
              <a:schemeClr val="accent1"/>
            </a:solidFill>
            <a:round/>
          </a:ln>
          <a:effectLst/>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fld id="{001B7951-4B5B-492D-A8D6-94AE2E1927D1}" type="datetimeFigureOut">
              <a:rPr lang="zh-CN" altLang="en-US"/>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949CE73-BA84-45F1-AFDD-ED908AD3FE51}" type="slidenum">
              <a:rPr lang="en-US" altLang="zh-CN"/>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7813"/>
            <a:ext cx="2743200" cy="5853112"/>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7813"/>
            <a:ext cx="8077200" cy="5853112"/>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fld id="{793E087C-61B7-40F1-B62B-635F2C3034EF}" type="datetimeFigureOut">
              <a:rPr lang="zh-CN" altLang="en-US"/>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4FDF77A-8B97-45C6-B1FD-72C9D564BE43}"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fld id="{114E9F6B-6818-4114-BFB2-2C8D2B8B58A4}" type="datetimeFigureOut">
              <a:rPr lang="zh-CN" altLang="en-US"/>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7684BD6-CA02-4030-A3FD-C9401078E747}"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lvl1pPr>
              <a:defRPr/>
            </a:lvl1pPr>
          </a:lstStyle>
          <a:p>
            <a:fld id="{FE17BD1D-A39C-4128-84BA-D28CF33C3029}" type="datetimeFigureOut">
              <a:rPr lang="zh-CN" altLang="en-US"/>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9073765A-E5BB-4032-9AFC-26143AEB58DC}" type="slidenum">
              <a:rPr lang="en-US" altLang="zh-CN"/>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200"/>
            <a:ext cx="5410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600200"/>
            <a:ext cx="5410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lvl1pPr>
              <a:defRPr/>
            </a:lvl1pPr>
          </a:lstStyle>
          <a:p>
            <a:fld id="{BEF8066E-79E4-4012-9B72-F08365A774FB}" type="datetimeFigureOut">
              <a:rPr lang="zh-CN" altLang="en-US"/>
            </a:fld>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3BE88D6E-A178-4F8F-865C-1DEC0F0AECB1}" type="slidenum">
              <a:rPr lang="en-US" altLang="zh-CN"/>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lvl1pPr>
              <a:defRPr/>
            </a:lvl1pPr>
          </a:lstStyle>
          <a:p>
            <a:fld id="{9DB98EB4-0D9F-4644-BC5E-F38748E49E96}" type="datetimeFigureOut">
              <a:rPr lang="zh-CN" altLang="en-US"/>
            </a:fld>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0B02C0AC-C72E-4CAF-9C9C-A036D805314C}" type="slidenum">
              <a:rPr lang="en-US" altLang="zh-CN"/>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420FBFB0-5913-46F0-B8E7-5F33D844BE95}" type="datetimeFigureOut">
              <a:rPr lang="zh-CN" altLang="en-US"/>
            </a:fld>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0DE07373-E161-4317-96D3-D2B1E57E49F6}" type="slidenum">
              <a:rPr lang="en-US" altLang="zh-CN"/>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78593CBD-48A8-4C2C-9A9B-833E76163FB9}" type="datetimeFigureOut">
              <a:rPr lang="zh-CN" altLang="en-US"/>
            </a:fld>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4CCF4493-97ED-4416-9F2E-B7E2A4A140F5}" type="slidenum">
              <a:rPr lang="en-US" altLang="zh-CN"/>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lvl1pPr>
              <a:defRPr/>
            </a:lvl1pPr>
          </a:lstStyle>
          <a:p>
            <a:fld id="{D2A34EA8-A371-405E-A73C-174915E9CC62}" type="datetimeFigureOut">
              <a:rPr lang="zh-CN" altLang="en-US"/>
            </a:fld>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76FFCAF7-3A82-41B3-B4FD-60196AD74B22}" type="slidenum">
              <a:rPr lang="en-US" altLang="zh-CN"/>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lvl1pPr>
              <a:defRPr/>
            </a:lvl1pPr>
          </a:lstStyle>
          <a:p>
            <a:fld id="{64D6C70A-8E2D-4400-ADBA-7AEBC9D1A15A}" type="datetimeFigureOut">
              <a:rPr lang="zh-CN" altLang="en-US"/>
            </a:fld>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FF681DB9-8C62-4D1B-B8E7-D6049BA9C87D}"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bwMode="auto">
          <a:xfrm>
            <a:off x="609600" y="277813"/>
            <a:ext cx="10972800" cy="1139825"/>
          </a:xfrm>
          <a:prstGeom prst="rect">
            <a:avLst/>
          </a:prstGeom>
          <a:noFill/>
          <a:ln w="9525">
            <a:noFill/>
            <a:miter lim="800000"/>
          </a:ln>
          <a:effectLst/>
        </p:spPr>
        <p:txBody>
          <a:bodyPr vert="horz" wrap="square" lIns="91440" tIns="45720" rIns="91440" bIns="45720" numCol="1" anchor="t" anchorCtr="0" compatLnSpc="1"/>
          <a:lstStyle/>
          <a:p>
            <a:pPr lvl="0"/>
            <a:r>
              <a:rPr lang="en-US" altLang="zh-CN" smtClean="0"/>
              <a:t>单击此处编辑母版标题样式</a:t>
            </a:r>
            <a:endParaRPr lang="en-US" altLang="zh-CN" smtClean="0"/>
          </a:p>
        </p:txBody>
      </p:sp>
      <p:sp>
        <p:nvSpPr>
          <p:cNvPr id="89091" name="Rectangle 3"/>
          <p:cNvSpPr>
            <a:spLocks noGrp="1" noChangeArrowheads="1"/>
          </p:cNvSpPr>
          <p:nvPr>
            <p:ph type="body" idx="1"/>
          </p:nvPr>
        </p:nvSpPr>
        <p:spPr bwMode="auto">
          <a:xfrm>
            <a:off x="609600" y="1600200"/>
            <a:ext cx="10972800" cy="4530725"/>
          </a:xfrm>
          <a:prstGeom prst="rect">
            <a:avLst/>
          </a:prstGeom>
          <a:noFill/>
          <a:ln w="9525">
            <a:noFill/>
            <a:miter lim="800000"/>
          </a:ln>
          <a:effectLst/>
        </p:spPr>
        <p:txBody>
          <a:bodyPr vert="horz" wrap="square" lIns="91440" tIns="45720" rIns="91440" bIns="45720" numCol="1" anchor="t" anchorCtr="0" compatLnSpc="1"/>
          <a:lstStyle/>
          <a:p>
            <a:pPr lvl="0"/>
            <a:r>
              <a:rPr lang="en-US" altLang="zh-CN" smtClean="0"/>
              <a:t>单击此处编辑母版文本样式</a:t>
            </a:r>
            <a:endParaRPr lang="en-US" altLang="zh-CN" smtClean="0"/>
          </a:p>
          <a:p>
            <a:pPr lvl="1"/>
            <a:r>
              <a:rPr lang="en-US" altLang="zh-CN" smtClean="0"/>
              <a:t>第二级</a:t>
            </a:r>
            <a:endParaRPr lang="en-US" altLang="zh-CN" smtClean="0"/>
          </a:p>
          <a:p>
            <a:pPr lvl="2"/>
            <a:r>
              <a:rPr lang="en-US" altLang="zh-CN" smtClean="0"/>
              <a:t>第三级</a:t>
            </a:r>
            <a:endParaRPr lang="en-US" altLang="zh-CN" smtClean="0"/>
          </a:p>
          <a:p>
            <a:pPr lvl="3"/>
            <a:r>
              <a:rPr lang="en-US" altLang="zh-CN" smtClean="0"/>
              <a:t>第四级</a:t>
            </a:r>
            <a:endParaRPr lang="en-US" altLang="zh-CN" smtClean="0"/>
          </a:p>
          <a:p>
            <a:pPr lvl="4"/>
            <a:r>
              <a:rPr lang="en-US" altLang="zh-CN" smtClean="0"/>
              <a:t>第五级</a:t>
            </a:r>
            <a:endParaRPr lang="en-US" altLang="zh-CN" smtClean="0"/>
          </a:p>
        </p:txBody>
      </p:sp>
      <p:sp>
        <p:nvSpPr>
          <p:cNvPr id="89092" name="Rectangle 4"/>
          <p:cNvSpPr>
            <a:spLocks noGrp="1" noChangeArrowheads="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mj-lt"/>
              </a:defRPr>
            </a:lvl1pPr>
          </a:lstStyle>
          <a:p>
            <a:fld id="{034E6F3F-8A89-497D-AE55-1553759EE977}" type="datetimeFigureOut">
              <a:rPr lang="zh-CN" altLang="en-US"/>
            </a:fld>
            <a:endParaRPr lang="en-US" altLang="zh-CN"/>
          </a:p>
        </p:txBody>
      </p:sp>
      <p:sp>
        <p:nvSpPr>
          <p:cNvPr id="89093" name="Rectangle 5"/>
          <p:cNvSpPr>
            <a:spLocks noGrp="1" noChangeArrowheads="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lvl1pPr algn="ctr">
              <a:defRPr sz="1200">
                <a:latin typeface="+mj-lt"/>
              </a:defRPr>
            </a:lvl1pPr>
          </a:lstStyle>
          <a:p>
            <a:endParaRPr lang="en-US" altLang="zh-CN"/>
          </a:p>
        </p:txBody>
      </p:sp>
      <p:sp>
        <p:nvSpPr>
          <p:cNvPr id="89094" name="Rectangle 6"/>
          <p:cNvSpPr>
            <a:spLocks noGrp="1" noChangeArrowheads="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mj-lt"/>
              </a:defRPr>
            </a:lvl1pPr>
          </a:lstStyle>
          <a:p>
            <a:fld id="{619BA9AE-45EE-40F3-AF21-2340C65010A7}" type="slidenum">
              <a:rPr lang="en-US" altLang="zh-CN"/>
            </a:fld>
            <a:endParaRPr lang="en-US" altLang="zh-CN"/>
          </a:p>
        </p:txBody>
      </p:sp>
      <p:sp>
        <p:nvSpPr>
          <p:cNvPr id="89095" name="Freeform 7"/>
          <p:cNvSpPr>
            <a:spLocks noChangeArrowheads="1"/>
          </p:cNvSpPr>
          <p:nvPr/>
        </p:nvSpPr>
        <p:spPr bwMode="auto">
          <a:xfrm>
            <a:off x="508000" y="228600"/>
            <a:ext cx="109728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ln>
        </p:spPr>
        <p:txBody>
          <a:bodyPr/>
          <a:lstStyle/>
          <a:p>
            <a:endParaRPr lang="zh-CN" altLang="en-US"/>
          </a:p>
        </p:txBody>
      </p:sp>
      <p:sp>
        <p:nvSpPr>
          <p:cNvPr id="89096" name="Line 8"/>
          <p:cNvSpPr>
            <a:spLocks noChangeShapeType="1"/>
          </p:cNvSpPr>
          <p:nvPr/>
        </p:nvSpPr>
        <p:spPr bwMode="auto">
          <a:xfrm>
            <a:off x="609600" y="6172200"/>
            <a:ext cx="10972800" cy="0"/>
          </a:xfrm>
          <a:prstGeom prst="line">
            <a:avLst/>
          </a:prstGeom>
          <a:noFill/>
          <a:ln w="19050">
            <a:solidFill>
              <a:schemeClr val="accent1"/>
            </a:solidFill>
            <a:round/>
          </a:ln>
          <a:effectLst/>
        </p:spPr>
        <p:txBody>
          <a:bodyP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2pPr>
      <a:lvl3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3pPr>
      <a:lvl4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4pPr>
      <a:lvl5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5pPr>
      <a:lvl6pPr marL="4572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6pPr>
      <a:lvl7pPr marL="9144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7pPr>
      <a:lvl8pPr marL="13716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8pPr>
      <a:lvl9pPr marL="18288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9pPr>
    </p:titleStyle>
    <p:bodyStyle>
      <a:lvl1pPr marL="342900" indent="-342900" algn="l" rtl="0" fontAlgn="base">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fontAlgn="base">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fontAlgn="base">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fontAlgn="base">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vl6pPr marL="21386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6pPr>
      <a:lvl7pPr marL="25958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7pPr>
      <a:lvl8pPr marL="30530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8pPr>
      <a:lvl9pPr marL="35102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slide" Target="slide8.xml"/><Relationship Id="rId7" Type="http://schemas.openxmlformats.org/officeDocument/2006/relationships/slide" Target="slide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GIF"/><Relationship Id="rId3" Type="http://schemas.openxmlformats.org/officeDocument/2006/relationships/image" Target="../media/image2.jpeg"/><Relationship Id="rId2" Type="http://schemas.openxmlformats.org/officeDocument/2006/relationships/slide" Target="slide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图片 5"/>
          <p:cNvPicPr>
            <a:picLocks noChangeAspect="1"/>
          </p:cNvPicPr>
          <p:nvPr/>
        </p:nvPicPr>
        <p:blipFill>
          <a:blip r:embed="rId1"/>
          <a:srcRect/>
          <a:stretch>
            <a:fillRect/>
          </a:stretch>
        </p:blipFill>
        <p:spPr bwMode="auto">
          <a:xfrm>
            <a:off x="762000" y="7085013"/>
            <a:ext cx="4038600" cy="323850"/>
          </a:xfrm>
          <a:prstGeom prst="rect">
            <a:avLst/>
          </a:prstGeom>
          <a:noFill/>
          <a:ln w="9525">
            <a:noFill/>
            <a:miter lim="800000"/>
            <a:headEnd/>
            <a:tailEnd/>
          </a:ln>
        </p:spPr>
      </p:pic>
      <p:sp>
        <p:nvSpPr>
          <p:cNvPr id="38" name="任意多边形 37"/>
          <p:cNvSpPr/>
          <p:nvPr/>
        </p:nvSpPr>
        <p:spPr>
          <a:xfrm>
            <a:off x="995363" y="0"/>
            <a:ext cx="1871662" cy="188913"/>
          </a:xfrm>
          <a:custGeom>
            <a:avLst/>
            <a:gdLst>
              <a:gd name="connsiteX0" fmla="*/ 0 w 1871663"/>
              <a:gd name="connsiteY0" fmla="*/ 0 h 188913"/>
              <a:gd name="connsiteX1" fmla="*/ 1871663 w 1871663"/>
              <a:gd name="connsiteY1" fmla="*/ 0 h 188913"/>
              <a:gd name="connsiteX2" fmla="*/ 1871663 w 1871663"/>
              <a:gd name="connsiteY2" fmla="*/ 188913 h 188913"/>
              <a:gd name="connsiteX3" fmla="*/ 0 w 1871663"/>
              <a:gd name="connsiteY3" fmla="*/ 188913 h 188913"/>
              <a:gd name="connsiteX4" fmla="*/ 0 w 1871663"/>
              <a:gd name="connsiteY4" fmla="*/ 0 h 18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1663" h="188913">
                <a:moveTo>
                  <a:pt x="0" y="0"/>
                </a:moveTo>
                <a:lnTo>
                  <a:pt x="1871663" y="0"/>
                </a:lnTo>
                <a:lnTo>
                  <a:pt x="1871663" y="188913"/>
                </a:lnTo>
                <a:lnTo>
                  <a:pt x="0" y="18891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995363" y="246063"/>
            <a:ext cx="1871662" cy="1157287"/>
          </a:xfrm>
          <a:custGeom>
            <a:avLst/>
            <a:gdLst>
              <a:gd name="connsiteX0" fmla="*/ 0 w 1871663"/>
              <a:gd name="connsiteY0" fmla="*/ 0 h 1156493"/>
              <a:gd name="connsiteX1" fmla="*/ 1871663 w 1871663"/>
              <a:gd name="connsiteY1" fmla="*/ 0 h 1156493"/>
              <a:gd name="connsiteX2" fmla="*/ 1871663 w 1871663"/>
              <a:gd name="connsiteY2" fmla="*/ 1156493 h 1156493"/>
              <a:gd name="connsiteX3" fmla="*/ 0 w 1871663"/>
              <a:gd name="connsiteY3" fmla="*/ 1156493 h 1156493"/>
              <a:gd name="connsiteX4" fmla="*/ 0 w 1871663"/>
              <a:gd name="connsiteY4" fmla="*/ 0 h 1156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1663" h="1156493">
                <a:moveTo>
                  <a:pt x="0" y="0"/>
                </a:moveTo>
                <a:lnTo>
                  <a:pt x="1871663" y="0"/>
                </a:lnTo>
                <a:lnTo>
                  <a:pt x="1871663" y="1156493"/>
                </a:lnTo>
                <a:lnTo>
                  <a:pt x="0" y="1156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文本框 7"/>
          <p:cNvSpPr txBox="1">
            <a:spLocks noChangeArrowheads="1"/>
          </p:cNvSpPr>
          <p:nvPr/>
        </p:nvSpPr>
        <p:spPr bwMode="auto">
          <a:xfrm>
            <a:off x="838200" y="531813"/>
            <a:ext cx="2185988" cy="822325"/>
          </a:xfrm>
          <a:prstGeom prst="rect">
            <a:avLst/>
          </a:prstGeom>
          <a:noFill/>
          <a:ln w="9525">
            <a:noFill/>
            <a:miter lim="800000"/>
          </a:ln>
        </p:spPr>
        <p:txBody>
          <a:bodyPr>
            <a:spAutoFit/>
          </a:bodyPr>
          <a:lstStyle/>
          <a:p>
            <a:pPr algn="ctr"/>
            <a:r>
              <a:rPr lang="zh-CN" altLang="en-US" sz="2400" b="1">
                <a:solidFill>
                  <a:srgbClr val="FCFCFC"/>
                </a:solidFill>
                <a:latin typeface="方正大黑简体"/>
                <a:ea typeface="方正大黑简体"/>
                <a:cs typeface="方正大黑简体"/>
              </a:rPr>
              <a:t>报告人</a:t>
            </a:r>
            <a:endParaRPr lang="en-US" altLang="zh-CN" sz="2400" b="1">
              <a:solidFill>
                <a:srgbClr val="FCFCFC"/>
              </a:solidFill>
              <a:latin typeface="方正大黑简体"/>
              <a:ea typeface="方正大黑简体"/>
              <a:cs typeface="方正大黑简体"/>
            </a:endParaRPr>
          </a:p>
          <a:p>
            <a:pPr algn="ctr"/>
            <a:r>
              <a:rPr lang="zh-CN" altLang="en-US" sz="2400" b="1">
                <a:solidFill>
                  <a:srgbClr val="FCFCFC"/>
                </a:solidFill>
                <a:latin typeface="方正大黑简体"/>
                <a:ea typeface="方正大黑简体"/>
                <a:cs typeface="方正大黑简体"/>
              </a:rPr>
              <a:t>周诚</a:t>
            </a:r>
            <a:endParaRPr lang="en-US" altLang="zh-CN" sz="2400" b="1">
              <a:solidFill>
                <a:srgbClr val="FCFCFC"/>
              </a:solidFill>
              <a:latin typeface="方正大黑简体"/>
              <a:ea typeface="方正大黑简体"/>
              <a:cs typeface="方正大黑简体"/>
            </a:endParaRPr>
          </a:p>
        </p:txBody>
      </p:sp>
      <p:sp>
        <p:nvSpPr>
          <p:cNvPr id="13" name="矩形 12">
            <a:hlinkClick r:id="rId2" action="ppaction://hlinksldjump"/>
          </p:cNvPr>
          <p:cNvSpPr/>
          <p:nvPr/>
        </p:nvSpPr>
        <p:spPr bwMode="auto">
          <a:xfrm>
            <a:off x="6526213" y="1612900"/>
            <a:ext cx="1871662" cy="16113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7" name="图片 16"/>
          <p:cNvPicPr preferRelativeResize="0"/>
          <p:nvPr/>
        </p:nvPicPr>
        <p:blipFill>
          <a:blip r:embed="rId3"/>
          <a:srcRect/>
          <a:stretch>
            <a:fillRect/>
          </a:stretch>
        </p:blipFill>
        <p:spPr bwMode="auto">
          <a:xfrm>
            <a:off x="8402638" y="1612900"/>
            <a:ext cx="1871662" cy="1782763"/>
          </a:xfrm>
          <a:prstGeom prst="rect">
            <a:avLst/>
          </a:prstGeom>
          <a:noFill/>
          <a:ln w="9525">
            <a:noFill/>
            <a:miter lim="800000"/>
            <a:headEnd/>
            <a:tailEnd/>
          </a:ln>
        </p:spPr>
      </p:pic>
      <p:pic>
        <p:nvPicPr>
          <p:cNvPr id="19" name="图片 18"/>
          <p:cNvPicPr preferRelativeResize="0"/>
          <p:nvPr/>
        </p:nvPicPr>
        <p:blipFill>
          <a:blip r:embed="rId4"/>
          <a:srcRect/>
          <a:stretch>
            <a:fillRect/>
          </a:stretch>
        </p:blipFill>
        <p:spPr bwMode="auto">
          <a:xfrm>
            <a:off x="6534150" y="3241675"/>
            <a:ext cx="1873250" cy="1562100"/>
          </a:xfrm>
          <a:prstGeom prst="rect">
            <a:avLst/>
          </a:prstGeom>
          <a:noFill/>
          <a:ln w="9525">
            <a:noFill/>
            <a:miter lim="800000"/>
            <a:headEnd/>
            <a:tailEnd/>
          </a:ln>
        </p:spPr>
      </p:pic>
      <p:pic>
        <p:nvPicPr>
          <p:cNvPr id="20" name="图片 19"/>
          <p:cNvPicPr preferRelativeResize="0"/>
          <p:nvPr/>
        </p:nvPicPr>
        <p:blipFill>
          <a:blip r:embed="rId5"/>
          <a:srcRect/>
          <a:stretch>
            <a:fillRect/>
          </a:stretch>
        </p:blipFill>
        <p:spPr bwMode="auto">
          <a:xfrm>
            <a:off x="4667250" y="3271838"/>
            <a:ext cx="1871663" cy="1517650"/>
          </a:xfrm>
          <a:prstGeom prst="rect">
            <a:avLst/>
          </a:prstGeom>
          <a:noFill/>
          <a:ln w="9525">
            <a:noFill/>
            <a:miter lim="800000"/>
            <a:headEnd/>
            <a:tailEnd/>
          </a:ln>
        </p:spPr>
      </p:pic>
      <p:pic>
        <p:nvPicPr>
          <p:cNvPr id="24" name="图片 23"/>
          <p:cNvPicPr preferRelativeResize="0"/>
          <p:nvPr/>
        </p:nvPicPr>
        <p:blipFill>
          <a:blip r:embed="rId6"/>
          <a:srcRect/>
          <a:stretch>
            <a:fillRect/>
          </a:stretch>
        </p:blipFill>
        <p:spPr bwMode="auto">
          <a:xfrm>
            <a:off x="2781300" y="4902200"/>
            <a:ext cx="1871663" cy="1479550"/>
          </a:xfrm>
          <a:prstGeom prst="rect">
            <a:avLst/>
          </a:prstGeom>
          <a:noFill/>
          <a:ln w="9525">
            <a:noFill/>
            <a:miter lim="800000"/>
            <a:headEnd/>
            <a:tailEnd/>
          </a:ln>
        </p:spPr>
      </p:pic>
      <p:sp>
        <p:nvSpPr>
          <p:cNvPr id="27" name="文本框 26"/>
          <p:cNvSpPr txBox="1">
            <a:spLocks noChangeArrowheads="1"/>
          </p:cNvSpPr>
          <p:nvPr/>
        </p:nvSpPr>
        <p:spPr bwMode="auto">
          <a:xfrm>
            <a:off x="2697480" y="1612900"/>
            <a:ext cx="3713480" cy="1568450"/>
          </a:xfrm>
          <a:prstGeom prst="rect">
            <a:avLst/>
          </a:prstGeom>
          <a:noFill/>
          <a:ln w="9525">
            <a:noFill/>
            <a:miter lim="800000"/>
          </a:ln>
        </p:spPr>
        <p:txBody>
          <a:bodyPr wrap="square">
            <a:spAutoFit/>
          </a:bodyPr>
          <a:lstStyle/>
          <a:p>
            <a:pPr algn="ctr"/>
            <a:r>
              <a:rPr lang="en-US" altLang="zh-CN" sz="3200" b="1">
                <a:latin typeface="Adobe 楷体 Std R"/>
                <a:ea typeface="Adobe 楷体 Std R"/>
                <a:cs typeface="方正大黑简体"/>
              </a:rPr>
              <a:t>《</a:t>
            </a:r>
            <a:r>
              <a:rPr lang="zh-CN" altLang="en-US" sz="3200" b="1">
                <a:latin typeface="Adobe 楷体 Std R"/>
                <a:ea typeface="Adobe 楷体 Std R"/>
                <a:cs typeface="方正大黑简体"/>
              </a:rPr>
              <a:t>防范和处置</a:t>
            </a:r>
            <a:endParaRPr lang="zh-CN" altLang="en-US" sz="3200" b="1">
              <a:latin typeface="Adobe 楷体 Std R"/>
              <a:ea typeface="Adobe 楷体 Std R"/>
              <a:cs typeface="方正大黑简体"/>
            </a:endParaRPr>
          </a:p>
          <a:p>
            <a:pPr algn="ctr"/>
            <a:r>
              <a:rPr lang="zh-CN" altLang="en-US" sz="3200" b="1">
                <a:latin typeface="Adobe 楷体 Std R"/>
                <a:ea typeface="Adobe 楷体 Std R"/>
                <a:cs typeface="方正大黑简体"/>
              </a:rPr>
              <a:t>非法集资条例</a:t>
            </a:r>
            <a:r>
              <a:rPr lang="en-US" altLang="zh-CN" sz="3200" b="1">
                <a:latin typeface="Adobe 楷体 Std R"/>
                <a:ea typeface="Adobe 楷体 Std R"/>
                <a:cs typeface="方正大黑简体"/>
              </a:rPr>
              <a:t>》</a:t>
            </a:r>
            <a:endParaRPr lang="en-US" altLang="zh-CN" sz="3200" b="1">
              <a:latin typeface="Adobe 楷体 Std R"/>
              <a:ea typeface="Adobe 楷体 Std R"/>
              <a:cs typeface="方正大黑简体"/>
            </a:endParaRPr>
          </a:p>
          <a:p>
            <a:pPr algn="ctr"/>
            <a:r>
              <a:rPr lang="zh-CN" altLang="en-US" sz="3200" b="1">
                <a:latin typeface="Adobe 楷体 Std R"/>
                <a:ea typeface="Adobe 楷体 Std R"/>
                <a:cs typeface="方正大黑简体"/>
              </a:rPr>
              <a:t>内容解读</a:t>
            </a:r>
            <a:endParaRPr lang="zh-CN" altLang="en-US" sz="3200" b="1">
              <a:latin typeface="Adobe 楷体 Std R"/>
              <a:ea typeface="Adobe 楷体 Std R"/>
              <a:cs typeface="方正大黑简体"/>
            </a:endParaRPr>
          </a:p>
        </p:txBody>
      </p:sp>
      <p:sp>
        <p:nvSpPr>
          <p:cNvPr id="18" name="矩形 17">
            <a:hlinkClick r:id="rId7" action="ppaction://hlinksldjump"/>
          </p:cNvPr>
          <p:cNvSpPr/>
          <p:nvPr/>
        </p:nvSpPr>
        <p:spPr bwMode="auto">
          <a:xfrm>
            <a:off x="8397875" y="3224213"/>
            <a:ext cx="1871663" cy="1612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nvGrpSpPr>
          <p:cNvPr id="4" name="组合 11"/>
          <p:cNvGrpSpPr/>
          <p:nvPr/>
        </p:nvGrpSpPr>
        <p:grpSpPr bwMode="auto">
          <a:xfrm>
            <a:off x="2797175" y="3224213"/>
            <a:ext cx="1871663" cy="1612900"/>
            <a:chOff x="2797610" y="3224461"/>
            <a:chExt cx="1871663" cy="1612345"/>
          </a:xfrm>
          <a:solidFill>
            <a:schemeClr val="accent1"/>
          </a:solidFill>
        </p:grpSpPr>
        <p:sp>
          <p:nvSpPr>
            <p:cNvPr id="21" name="矩形 20">
              <a:hlinkClick r:id="rId8" action="ppaction://hlinksldjump"/>
            </p:cNvPr>
            <p:cNvSpPr/>
            <p:nvPr/>
          </p:nvSpPr>
          <p:spPr>
            <a:xfrm>
              <a:off x="2797610" y="3224461"/>
              <a:ext cx="1871663" cy="161234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144" name="文本框 31"/>
            <p:cNvSpPr txBox="1">
              <a:spLocks noChangeArrowheads="1"/>
            </p:cNvSpPr>
            <p:nvPr/>
          </p:nvSpPr>
          <p:spPr bwMode="auto">
            <a:xfrm>
              <a:off x="2923072" y="3757994"/>
              <a:ext cx="1467102" cy="461506"/>
            </a:xfrm>
            <a:prstGeom prst="rect">
              <a:avLst/>
            </a:prstGeom>
            <a:grp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auto" hangingPunct="1">
                <a:spcBef>
                  <a:spcPts val="0"/>
                </a:spcBef>
                <a:spcAft>
                  <a:spcPts val="0"/>
                </a:spcAft>
                <a:defRPr/>
              </a:pPr>
              <a:endParaRPr lang="zh-CN" altLang="en-US" sz="2400" dirty="0">
                <a:solidFill>
                  <a:srgbClr val="FCFCFC"/>
                </a:solidFill>
                <a:latin typeface="方正大黑简体"/>
                <a:ea typeface="方正大黑简体"/>
                <a:cs typeface="方正大黑简体"/>
              </a:endParaRPr>
            </a:p>
          </p:txBody>
        </p:sp>
      </p:grpSp>
      <p:sp>
        <p:nvSpPr>
          <p:cNvPr id="23" name="矩形 22">
            <a:hlinkClick r:id="rId7" action="ppaction://hlinksldjump"/>
          </p:cNvPr>
          <p:cNvSpPr/>
          <p:nvPr/>
        </p:nvSpPr>
        <p:spPr bwMode="auto">
          <a:xfrm>
            <a:off x="4667250" y="4837113"/>
            <a:ext cx="1871663" cy="16113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70" name="直接连接符 69"/>
          <p:cNvCxnSpPr/>
          <p:nvPr/>
        </p:nvCxnSpPr>
        <p:spPr>
          <a:xfrm>
            <a:off x="5686425" y="3429000"/>
            <a:ext cx="250825"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6256338" y="3429000"/>
            <a:ext cx="250825"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6096000" y="3046413"/>
            <a:ext cx="0" cy="25241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6096000" y="3573463"/>
            <a:ext cx="0" cy="25082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flipV="1">
            <a:off x="6348413" y="2970213"/>
            <a:ext cx="249237" cy="25082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flipH="1" flipV="1">
            <a:off x="6346825" y="3636963"/>
            <a:ext cx="250825" cy="25082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flipH="1" flipV="1">
            <a:off x="5624513" y="2971800"/>
            <a:ext cx="250825" cy="25082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flipV="1">
            <a:off x="5624513" y="3636963"/>
            <a:ext cx="249237" cy="25082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8" name="椭圆 77"/>
          <p:cNvSpPr/>
          <p:nvPr/>
        </p:nvSpPr>
        <p:spPr>
          <a:xfrm>
            <a:off x="6899275" y="2565400"/>
            <a:ext cx="66675" cy="6667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9" name="椭圆 78"/>
          <p:cNvSpPr/>
          <p:nvPr/>
        </p:nvSpPr>
        <p:spPr>
          <a:xfrm>
            <a:off x="6899275" y="4241800"/>
            <a:ext cx="66675" cy="6667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0" name="椭圆 79"/>
          <p:cNvSpPr/>
          <p:nvPr/>
        </p:nvSpPr>
        <p:spPr>
          <a:xfrm>
            <a:off x="5218113" y="2565400"/>
            <a:ext cx="66675" cy="6667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1" name="椭圆 80"/>
          <p:cNvSpPr/>
          <p:nvPr/>
        </p:nvSpPr>
        <p:spPr>
          <a:xfrm>
            <a:off x="5218113" y="4241800"/>
            <a:ext cx="66675" cy="6667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2" name="椭圆 81"/>
          <p:cNvSpPr/>
          <p:nvPr/>
        </p:nvSpPr>
        <p:spPr>
          <a:xfrm>
            <a:off x="7234238" y="3395663"/>
            <a:ext cx="66675" cy="6667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3" name="椭圆 82"/>
          <p:cNvSpPr/>
          <p:nvPr/>
        </p:nvSpPr>
        <p:spPr>
          <a:xfrm>
            <a:off x="4891088" y="3395663"/>
            <a:ext cx="66675" cy="6667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4" name="椭圆 83"/>
          <p:cNvSpPr/>
          <p:nvPr/>
        </p:nvSpPr>
        <p:spPr>
          <a:xfrm>
            <a:off x="6062663" y="2224088"/>
            <a:ext cx="66675" cy="6667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5" name="椭圆 84"/>
          <p:cNvSpPr/>
          <p:nvPr/>
        </p:nvSpPr>
        <p:spPr>
          <a:xfrm>
            <a:off x="6062663" y="4567238"/>
            <a:ext cx="66675" cy="6667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nvGrpSpPr>
          <p:cNvPr id="7" name="组合 85"/>
          <p:cNvGrpSpPr/>
          <p:nvPr/>
        </p:nvGrpSpPr>
        <p:grpSpPr bwMode="auto">
          <a:xfrm>
            <a:off x="4891088" y="2224088"/>
            <a:ext cx="2409825" cy="2409825"/>
            <a:chOff x="4546566" y="2256996"/>
            <a:chExt cx="2410681" cy="2410680"/>
          </a:xfrm>
        </p:grpSpPr>
        <p:sp>
          <p:nvSpPr>
            <p:cNvPr id="87" name="椭圆 86"/>
            <p:cNvSpPr/>
            <p:nvPr/>
          </p:nvSpPr>
          <p:spPr>
            <a:xfrm>
              <a:off x="4546566" y="3428987"/>
              <a:ext cx="66699" cy="666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8" name="椭圆 87"/>
            <p:cNvSpPr/>
            <p:nvPr/>
          </p:nvSpPr>
          <p:spPr>
            <a:xfrm>
              <a:off x="4873707" y="4272248"/>
              <a:ext cx="66699" cy="666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9" name="椭圆 88"/>
            <p:cNvSpPr/>
            <p:nvPr/>
          </p:nvSpPr>
          <p:spPr>
            <a:xfrm>
              <a:off x="6553879" y="4272248"/>
              <a:ext cx="66699" cy="666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0" name="椭圆 89"/>
            <p:cNvSpPr/>
            <p:nvPr/>
          </p:nvSpPr>
          <p:spPr>
            <a:xfrm>
              <a:off x="5718557" y="2256996"/>
              <a:ext cx="66699" cy="666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1" name="椭圆 90"/>
            <p:cNvSpPr/>
            <p:nvPr/>
          </p:nvSpPr>
          <p:spPr>
            <a:xfrm>
              <a:off x="5718557" y="4600977"/>
              <a:ext cx="66699" cy="666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2" name="椭圆 91"/>
            <p:cNvSpPr/>
            <p:nvPr/>
          </p:nvSpPr>
          <p:spPr>
            <a:xfrm>
              <a:off x="4875295" y="2598429"/>
              <a:ext cx="66699" cy="666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3" name="椭圆 92"/>
            <p:cNvSpPr/>
            <p:nvPr/>
          </p:nvSpPr>
          <p:spPr>
            <a:xfrm>
              <a:off x="6553879" y="2598429"/>
              <a:ext cx="66699" cy="666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4" name="椭圆 93"/>
            <p:cNvSpPr/>
            <p:nvPr/>
          </p:nvSpPr>
          <p:spPr>
            <a:xfrm>
              <a:off x="6890548" y="3428987"/>
              <a:ext cx="66699" cy="666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95" name="椭圆 94"/>
          <p:cNvSpPr/>
          <p:nvPr/>
        </p:nvSpPr>
        <p:spPr>
          <a:xfrm>
            <a:off x="4924425" y="2257425"/>
            <a:ext cx="2343150" cy="2343150"/>
          </a:xfrm>
          <a:prstGeom prst="ellipse">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圆角矩形 4"/>
          <p:cNvSpPr/>
          <p:nvPr/>
        </p:nvSpPr>
        <p:spPr>
          <a:xfrm>
            <a:off x="7929563" y="-531813"/>
            <a:ext cx="477837" cy="166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文本框 8"/>
          <p:cNvSpPr txBox="1">
            <a:spLocks noChangeArrowheads="1"/>
          </p:cNvSpPr>
          <p:nvPr/>
        </p:nvSpPr>
        <p:spPr bwMode="auto">
          <a:xfrm>
            <a:off x="6573838" y="5370513"/>
            <a:ext cx="3878262" cy="768350"/>
          </a:xfrm>
          <a:prstGeom prst="rect">
            <a:avLst/>
          </a:prstGeom>
          <a:noFill/>
          <a:ln w="9525">
            <a:noFill/>
            <a:miter lim="800000"/>
          </a:ln>
        </p:spPr>
        <p:txBody>
          <a:bodyPr>
            <a:spAutoFit/>
          </a:bodyPr>
          <a:lstStyle/>
          <a:p>
            <a:pPr algn="ctr"/>
            <a:r>
              <a:rPr lang="zh-CN" altLang="en-US" sz="2200" b="1">
                <a:latin typeface="Calibri" panose="020F0502020204030204" pitchFamily="34" charset="0"/>
              </a:rPr>
              <a:t>司法部立法二局</a:t>
            </a:r>
            <a:endParaRPr lang="en-US" altLang="zh-CN" sz="2200" b="1">
              <a:latin typeface="Calibri" panose="020F0502020204030204" pitchFamily="34" charset="0"/>
            </a:endParaRPr>
          </a:p>
          <a:p>
            <a:pPr algn="ctr"/>
            <a:r>
              <a:rPr lang="en-US" altLang="zh-CN" sz="2200" b="1">
                <a:latin typeface="Calibri" panose="020F0502020204030204" pitchFamily="34" charset="0"/>
              </a:rPr>
              <a:t>2021.4.</a:t>
            </a:r>
            <a:r>
              <a:rPr lang="en-US" sz="2200" b="1">
                <a:latin typeface="Calibri" panose="020F0502020204030204" pitchFamily="34" charset="0"/>
              </a:rPr>
              <a:t>13</a:t>
            </a:r>
            <a:endParaRPr lang="en-US" sz="2200" b="1">
              <a:latin typeface="Calibri" panose="020F050202020403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with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p:cTn id="7" dur="500" fill="hold"/>
                                        <p:tgtEl>
                                          <p:spTgt spid="72"/>
                                        </p:tgtEl>
                                        <p:attrNameLst>
                                          <p:attrName>ppt_w</p:attrName>
                                        </p:attrNameLst>
                                      </p:cBhvr>
                                      <p:tavLst>
                                        <p:tav tm="0">
                                          <p:val>
                                            <p:fltVal val="0"/>
                                          </p:val>
                                        </p:tav>
                                        <p:tav tm="100000">
                                          <p:val>
                                            <p:strVal val="#ppt_w"/>
                                          </p:val>
                                        </p:tav>
                                      </p:tavLst>
                                    </p:anim>
                                    <p:anim calcmode="lin" valueType="num">
                                      <p:cBhvr>
                                        <p:cTn id="8" dur="500" fill="hold"/>
                                        <p:tgtEl>
                                          <p:spTgt spid="72"/>
                                        </p:tgtEl>
                                        <p:attrNameLst>
                                          <p:attrName>ppt_h</p:attrName>
                                        </p:attrNameLst>
                                      </p:cBhvr>
                                      <p:tavLst>
                                        <p:tav tm="0">
                                          <p:val>
                                            <p:fltVal val="0"/>
                                          </p:val>
                                        </p:tav>
                                        <p:tav tm="100000">
                                          <p:val>
                                            <p:strVal val="#ppt_h"/>
                                          </p:val>
                                        </p:tav>
                                      </p:tavLst>
                                    </p:anim>
                                    <p:animEffect transition="in" filter="fade">
                                      <p:cBhvr>
                                        <p:cTn id="9" dur="500"/>
                                        <p:tgtEl>
                                          <p:spTgt spid="72"/>
                                        </p:tgtEl>
                                      </p:cBhvr>
                                    </p:animEffect>
                                    <p:anim calcmode="lin" valueType="num">
                                      <p:cBhvr>
                                        <p:cTn id="10" dur="500" fill="hold"/>
                                        <p:tgtEl>
                                          <p:spTgt spid="72"/>
                                        </p:tgtEl>
                                        <p:attrNameLst>
                                          <p:attrName>ppt_x</p:attrName>
                                        </p:attrNameLst>
                                      </p:cBhvr>
                                      <p:tavLst>
                                        <p:tav tm="0">
                                          <p:val>
                                            <p:fltVal val="0.5"/>
                                          </p:val>
                                        </p:tav>
                                        <p:tav tm="100000">
                                          <p:val>
                                            <p:strVal val="#ppt_x"/>
                                          </p:val>
                                        </p:tav>
                                      </p:tavLst>
                                    </p:anim>
                                    <p:anim calcmode="lin" valueType="num">
                                      <p:cBhvr>
                                        <p:cTn id="11" dur="500" fill="hold"/>
                                        <p:tgtEl>
                                          <p:spTgt spid="72"/>
                                        </p:tgtEl>
                                        <p:attrNameLst>
                                          <p:attrName>ppt_y</p:attrName>
                                        </p:attrNameLst>
                                      </p:cBhvr>
                                      <p:tavLst>
                                        <p:tav tm="0">
                                          <p:val>
                                            <p:fltVal val="0.5"/>
                                          </p:val>
                                        </p:tav>
                                        <p:tav tm="100000">
                                          <p:val>
                                            <p:strVal val="#ppt_y"/>
                                          </p:val>
                                        </p:tav>
                                      </p:tavLst>
                                    </p:anim>
                                  </p:childTnLst>
                                </p:cTn>
                              </p:par>
                              <p:par>
                                <p:cTn id="12" presetID="42" presetClass="path" presetSubtype="0" accel="50000" decel="50000" fill="hold" nodeType="withEffect">
                                  <p:stCondLst>
                                    <p:cond delay="200"/>
                                  </p:stCondLst>
                                  <p:childTnLst>
                                    <p:animMotion origin="layout" path="M 0 0 L 0 -0.11667 " pathEditMode="relative" rAng="0" ptsTypes="AA">
                                      <p:cBhvr>
                                        <p:cTn id="13" dur="500" fill="hold"/>
                                        <p:tgtEl>
                                          <p:spTgt spid="72"/>
                                        </p:tgtEl>
                                        <p:attrNameLst>
                                          <p:attrName>ppt_x</p:attrName>
                                          <p:attrName>ppt_y</p:attrName>
                                        </p:attrNameLst>
                                      </p:cBhvr>
                                      <p:rCtr x="0" y="-583300"/>
                                    </p:animMotion>
                                  </p:childTnLst>
                                </p:cTn>
                              </p:par>
                              <p:par>
                                <p:cTn id="14" presetID="10" presetClass="exit" presetSubtype="0" fill="hold" nodeType="withEffect">
                                  <p:stCondLst>
                                    <p:cond delay="500"/>
                                  </p:stCondLst>
                                  <p:childTnLst>
                                    <p:animEffect transition="out" filter="fade">
                                      <p:cBhvr>
                                        <p:cTn id="15" dur="500"/>
                                        <p:tgtEl>
                                          <p:spTgt spid="72"/>
                                        </p:tgtEl>
                                      </p:cBhvr>
                                    </p:animEffect>
                                    <p:set>
                                      <p:cBhvr>
                                        <p:cTn id="16" dur="1" fill="hold">
                                          <p:stCondLst>
                                            <p:cond delay="499"/>
                                          </p:stCondLst>
                                        </p:cTn>
                                        <p:tgtEl>
                                          <p:spTgt spid="72"/>
                                        </p:tgtEl>
                                        <p:attrNameLst>
                                          <p:attrName>style.visibility</p:attrName>
                                        </p:attrNameLst>
                                      </p:cBhvr>
                                      <p:to>
                                        <p:strVal val="hidden"/>
                                      </p:to>
                                    </p:set>
                                  </p:childTnLst>
                                </p:cTn>
                              </p:par>
                              <p:par>
                                <p:cTn id="17" presetID="53" presetClass="entr" presetSubtype="528" fill="hold" nodeType="withEffect">
                                  <p:stCondLst>
                                    <p:cond delay="0"/>
                                  </p:stCondLst>
                                  <p:childTnLst>
                                    <p:set>
                                      <p:cBhvr>
                                        <p:cTn id="18" dur="1" fill="hold">
                                          <p:stCondLst>
                                            <p:cond delay="0"/>
                                          </p:stCondLst>
                                        </p:cTn>
                                        <p:tgtEl>
                                          <p:spTgt spid="71"/>
                                        </p:tgtEl>
                                        <p:attrNameLst>
                                          <p:attrName>style.visibility</p:attrName>
                                        </p:attrNameLst>
                                      </p:cBhvr>
                                      <p:to>
                                        <p:strVal val="visible"/>
                                      </p:to>
                                    </p:set>
                                    <p:anim calcmode="lin" valueType="num">
                                      <p:cBhvr>
                                        <p:cTn id="19" dur="500" fill="hold"/>
                                        <p:tgtEl>
                                          <p:spTgt spid="71"/>
                                        </p:tgtEl>
                                        <p:attrNameLst>
                                          <p:attrName>ppt_w</p:attrName>
                                        </p:attrNameLst>
                                      </p:cBhvr>
                                      <p:tavLst>
                                        <p:tav tm="0">
                                          <p:val>
                                            <p:fltVal val="0"/>
                                          </p:val>
                                        </p:tav>
                                        <p:tav tm="100000">
                                          <p:val>
                                            <p:strVal val="#ppt_w"/>
                                          </p:val>
                                        </p:tav>
                                      </p:tavLst>
                                    </p:anim>
                                    <p:anim calcmode="lin" valueType="num">
                                      <p:cBhvr>
                                        <p:cTn id="20" dur="500" fill="hold"/>
                                        <p:tgtEl>
                                          <p:spTgt spid="71"/>
                                        </p:tgtEl>
                                        <p:attrNameLst>
                                          <p:attrName>ppt_h</p:attrName>
                                        </p:attrNameLst>
                                      </p:cBhvr>
                                      <p:tavLst>
                                        <p:tav tm="0">
                                          <p:val>
                                            <p:fltVal val="0"/>
                                          </p:val>
                                        </p:tav>
                                        <p:tav tm="100000">
                                          <p:val>
                                            <p:strVal val="#ppt_h"/>
                                          </p:val>
                                        </p:tav>
                                      </p:tavLst>
                                    </p:anim>
                                    <p:animEffect transition="in" filter="fade">
                                      <p:cBhvr>
                                        <p:cTn id="21" dur="500"/>
                                        <p:tgtEl>
                                          <p:spTgt spid="71"/>
                                        </p:tgtEl>
                                      </p:cBhvr>
                                    </p:animEffect>
                                    <p:anim calcmode="lin" valueType="num">
                                      <p:cBhvr>
                                        <p:cTn id="22" dur="500" fill="hold"/>
                                        <p:tgtEl>
                                          <p:spTgt spid="71"/>
                                        </p:tgtEl>
                                        <p:attrNameLst>
                                          <p:attrName>ppt_x</p:attrName>
                                        </p:attrNameLst>
                                      </p:cBhvr>
                                      <p:tavLst>
                                        <p:tav tm="0">
                                          <p:val>
                                            <p:fltVal val="0.5"/>
                                          </p:val>
                                        </p:tav>
                                        <p:tav tm="100000">
                                          <p:val>
                                            <p:strVal val="#ppt_x"/>
                                          </p:val>
                                        </p:tav>
                                      </p:tavLst>
                                    </p:anim>
                                    <p:anim calcmode="lin" valueType="num">
                                      <p:cBhvr>
                                        <p:cTn id="23" dur="500" fill="hold"/>
                                        <p:tgtEl>
                                          <p:spTgt spid="71"/>
                                        </p:tgtEl>
                                        <p:attrNameLst>
                                          <p:attrName>ppt_y</p:attrName>
                                        </p:attrNameLst>
                                      </p:cBhvr>
                                      <p:tavLst>
                                        <p:tav tm="0">
                                          <p:val>
                                            <p:fltVal val="0.5"/>
                                          </p:val>
                                        </p:tav>
                                        <p:tav tm="100000">
                                          <p:val>
                                            <p:strVal val="#ppt_y"/>
                                          </p:val>
                                        </p:tav>
                                      </p:tavLst>
                                    </p:anim>
                                  </p:childTnLst>
                                </p:cTn>
                              </p:par>
                              <p:par>
                                <p:cTn id="24" presetID="42" presetClass="path" presetSubtype="0" accel="50000" decel="50000" fill="hold" nodeType="withEffect">
                                  <p:stCondLst>
                                    <p:cond delay="200"/>
                                  </p:stCondLst>
                                  <p:childTnLst>
                                    <p:animMotion origin="layout" path="M 0.00299 0 L 0.0789 0 " pathEditMode="relative" rAng="0" ptsTypes="AA">
                                      <p:cBhvr>
                                        <p:cTn id="25" dur="500" fill="hold"/>
                                        <p:tgtEl>
                                          <p:spTgt spid="71"/>
                                        </p:tgtEl>
                                        <p:attrNameLst>
                                          <p:attrName>ppt_x</p:attrName>
                                          <p:attrName>ppt_y</p:attrName>
                                        </p:attrNameLst>
                                      </p:cBhvr>
                                      <p:rCtr x="378900" y="0"/>
                                    </p:animMotion>
                                  </p:childTnLst>
                                </p:cTn>
                              </p:par>
                              <p:par>
                                <p:cTn id="26" presetID="10" presetClass="exit" presetSubtype="0" fill="hold" nodeType="withEffect">
                                  <p:stCondLst>
                                    <p:cond delay="500"/>
                                  </p:stCondLst>
                                  <p:childTnLst>
                                    <p:animEffect transition="out" filter="fade">
                                      <p:cBhvr>
                                        <p:cTn id="27" dur="500"/>
                                        <p:tgtEl>
                                          <p:spTgt spid="71"/>
                                        </p:tgtEl>
                                      </p:cBhvr>
                                    </p:animEffect>
                                    <p:set>
                                      <p:cBhvr>
                                        <p:cTn id="28" dur="1" fill="hold">
                                          <p:stCondLst>
                                            <p:cond delay="499"/>
                                          </p:stCondLst>
                                        </p:cTn>
                                        <p:tgtEl>
                                          <p:spTgt spid="71"/>
                                        </p:tgtEl>
                                        <p:attrNameLst>
                                          <p:attrName>style.visibility</p:attrName>
                                        </p:attrNameLst>
                                      </p:cBhvr>
                                      <p:to>
                                        <p:strVal val="hidden"/>
                                      </p:to>
                                    </p:set>
                                  </p:childTnLst>
                                </p:cTn>
                              </p:par>
                              <p:par>
                                <p:cTn id="29" presetID="53" presetClass="entr" presetSubtype="528" fill="hold" nodeType="withEffect">
                                  <p:stCondLst>
                                    <p:cond delay="0"/>
                                  </p:stCondLst>
                                  <p:childTnLst>
                                    <p:set>
                                      <p:cBhvr>
                                        <p:cTn id="30" dur="1" fill="hold">
                                          <p:stCondLst>
                                            <p:cond delay="0"/>
                                          </p:stCondLst>
                                        </p:cTn>
                                        <p:tgtEl>
                                          <p:spTgt spid="73"/>
                                        </p:tgtEl>
                                        <p:attrNameLst>
                                          <p:attrName>style.visibility</p:attrName>
                                        </p:attrNameLst>
                                      </p:cBhvr>
                                      <p:to>
                                        <p:strVal val="visible"/>
                                      </p:to>
                                    </p:set>
                                    <p:anim calcmode="lin" valueType="num">
                                      <p:cBhvr>
                                        <p:cTn id="31" dur="500" fill="hold"/>
                                        <p:tgtEl>
                                          <p:spTgt spid="73"/>
                                        </p:tgtEl>
                                        <p:attrNameLst>
                                          <p:attrName>ppt_w</p:attrName>
                                        </p:attrNameLst>
                                      </p:cBhvr>
                                      <p:tavLst>
                                        <p:tav tm="0">
                                          <p:val>
                                            <p:fltVal val="0"/>
                                          </p:val>
                                        </p:tav>
                                        <p:tav tm="100000">
                                          <p:val>
                                            <p:strVal val="#ppt_w"/>
                                          </p:val>
                                        </p:tav>
                                      </p:tavLst>
                                    </p:anim>
                                    <p:anim calcmode="lin" valueType="num">
                                      <p:cBhvr>
                                        <p:cTn id="32" dur="500" fill="hold"/>
                                        <p:tgtEl>
                                          <p:spTgt spid="73"/>
                                        </p:tgtEl>
                                        <p:attrNameLst>
                                          <p:attrName>ppt_h</p:attrName>
                                        </p:attrNameLst>
                                      </p:cBhvr>
                                      <p:tavLst>
                                        <p:tav tm="0">
                                          <p:val>
                                            <p:fltVal val="0"/>
                                          </p:val>
                                        </p:tav>
                                        <p:tav tm="100000">
                                          <p:val>
                                            <p:strVal val="#ppt_h"/>
                                          </p:val>
                                        </p:tav>
                                      </p:tavLst>
                                    </p:anim>
                                    <p:animEffect transition="in" filter="fade">
                                      <p:cBhvr>
                                        <p:cTn id="33" dur="500"/>
                                        <p:tgtEl>
                                          <p:spTgt spid="73"/>
                                        </p:tgtEl>
                                      </p:cBhvr>
                                    </p:animEffect>
                                    <p:anim calcmode="lin" valueType="num">
                                      <p:cBhvr>
                                        <p:cTn id="34" dur="500" fill="hold"/>
                                        <p:tgtEl>
                                          <p:spTgt spid="73"/>
                                        </p:tgtEl>
                                        <p:attrNameLst>
                                          <p:attrName>ppt_x</p:attrName>
                                        </p:attrNameLst>
                                      </p:cBhvr>
                                      <p:tavLst>
                                        <p:tav tm="0">
                                          <p:val>
                                            <p:fltVal val="0.5"/>
                                          </p:val>
                                        </p:tav>
                                        <p:tav tm="100000">
                                          <p:val>
                                            <p:strVal val="#ppt_x"/>
                                          </p:val>
                                        </p:tav>
                                      </p:tavLst>
                                    </p:anim>
                                    <p:anim calcmode="lin" valueType="num">
                                      <p:cBhvr>
                                        <p:cTn id="35" dur="500" fill="hold"/>
                                        <p:tgtEl>
                                          <p:spTgt spid="73"/>
                                        </p:tgtEl>
                                        <p:attrNameLst>
                                          <p:attrName>ppt_y</p:attrName>
                                        </p:attrNameLst>
                                      </p:cBhvr>
                                      <p:tavLst>
                                        <p:tav tm="0">
                                          <p:val>
                                            <p:fltVal val="0.5"/>
                                          </p:val>
                                        </p:tav>
                                        <p:tav tm="100000">
                                          <p:val>
                                            <p:strVal val="#ppt_y"/>
                                          </p:val>
                                        </p:tav>
                                      </p:tavLst>
                                    </p:anim>
                                  </p:childTnLst>
                                </p:cTn>
                              </p:par>
                              <p:par>
                                <p:cTn id="36" presetID="42" presetClass="path" presetSubtype="0" accel="50000" decel="50000" fill="hold" nodeType="withEffect">
                                  <p:stCondLst>
                                    <p:cond delay="200"/>
                                  </p:stCondLst>
                                  <p:childTnLst>
                                    <p:animMotion origin="layout" path="M 0 -1.85185E-6 L 0 0.11644 " pathEditMode="relative" rAng="0" ptsTypes="AA">
                                      <p:cBhvr>
                                        <p:cTn id="37" dur="500" fill="hold"/>
                                        <p:tgtEl>
                                          <p:spTgt spid="73"/>
                                        </p:tgtEl>
                                        <p:attrNameLst>
                                          <p:attrName>ppt_x</p:attrName>
                                          <p:attrName>ppt_y</p:attrName>
                                        </p:attrNameLst>
                                      </p:cBhvr>
                                      <p:rCtr x="0" y="581000"/>
                                    </p:animMotion>
                                  </p:childTnLst>
                                </p:cTn>
                              </p:par>
                              <p:par>
                                <p:cTn id="38" presetID="10" presetClass="exit" presetSubtype="0" fill="hold" nodeType="withEffect">
                                  <p:stCondLst>
                                    <p:cond delay="500"/>
                                  </p:stCondLst>
                                  <p:childTnLst>
                                    <p:animEffect transition="out" filter="fade">
                                      <p:cBhvr>
                                        <p:cTn id="39" dur="500"/>
                                        <p:tgtEl>
                                          <p:spTgt spid="73"/>
                                        </p:tgtEl>
                                      </p:cBhvr>
                                    </p:animEffect>
                                    <p:set>
                                      <p:cBhvr>
                                        <p:cTn id="40" dur="1" fill="hold">
                                          <p:stCondLst>
                                            <p:cond delay="499"/>
                                          </p:stCondLst>
                                        </p:cTn>
                                        <p:tgtEl>
                                          <p:spTgt spid="73"/>
                                        </p:tgtEl>
                                        <p:attrNameLst>
                                          <p:attrName>style.visibility</p:attrName>
                                        </p:attrNameLst>
                                      </p:cBhvr>
                                      <p:to>
                                        <p:strVal val="hidden"/>
                                      </p:to>
                                    </p:set>
                                  </p:childTnLst>
                                </p:cTn>
                              </p:par>
                              <p:par>
                                <p:cTn id="41" presetID="53" presetClass="entr" presetSubtype="528" fill="hold" nodeType="withEffect">
                                  <p:stCondLst>
                                    <p:cond delay="0"/>
                                  </p:stCondLst>
                                  <p:childTnLst>
                                    <p:set>
                                      <p:cBhvr>
                                        <p:cTn id="42" dur="1" fill="hold">
                                          <p:stCondLst>
                                            <p:cond delay="0"/>
                                          </p:stCondLst>
                                        </p:cTn>
                                        <p:tgtEl>
                                          <p:spTgt spid="70"/>
                                        </p:tgtEl>
                                        <p:attrNameLst>
                                          <p:attrName>style.visibility</p:attrName>
                                        </p:attrNameLst>
                                      </p:cBhvr>
                                      <p:to>
                                        <p:strVal val="visible"/>
                                      </p:to>
                                    </p:set>
                                    <p:anim calcmode="lin" valueType="num">
                                      <p:cBhvr>
                                        <p:cTn id="43" dur="500" fill="hold"/>
                                        <p:tgtEl>
                                          <p:spTgt spid="70"/>
                                        </p:tgtEl>
                                        <p:attrNameLst>
                                          <p:attrName>ppt_w</p:attrName>
                                        </p:attrNameLst>
                                      </p:cBhvr>
                                      <p:tavLst>
                                        <p:tav tm="0">
                                          <p:val>
                                            <p:fltVal val="0"/>
                                          </p:val>
                                        </p:tav>
                                        <p:tav tm="100000">
                                          <p:val>
                                            <p:strVal val="#ppt_w"/>
                                          </p:val>
                                        </p:tav>
                                      </p:tavLst>
                                    </p:anim>
                                    <p:anim calcmode="lin" valueType="num">
                                      <p:cBhvr>
                                        <p:cTn id="44" dur="500" fill="hold"/>
                                        <p:tgtEl>
                                          <p:spTgt spid="70"/>
                                        </p:tgtEl>
                                        <p:attrNameLst>
                                          <p:attrName>ppt_h</p:attrName>
                                        </p:attrNameLst>
                                      </p:cBhvr>
                                      <p:tavLst>
                                        <p:tav tm="0">
                                          <p:val>
                                            <p:fltVal val="0"/>
                                          </p:val>
                                        </p:tav>
                                        <p:tav tm="100000">
                                          <p:val>
                                            <p:strVal val="#ppt_h"/>
                                          </p:val>
                                        </p:tav>
                                      </p:tavLst>
                                    </p:anim>
                                    <p:animEffect transition="in" filter="fade">
                                      <p:cBhvr>
                                        <p:cTn id="45" dur="500"/>
                                        <p:tgtEl>
                                          <p:spTgt spid="70"/>
                                        </p:tgtEl>
                                      </p:cBhvr>
                                    </p:animEffect>
                                    <p:anim calcmode="lin" valueType="num">
                                      <p:cBhvr>
                                        <p:cTn id="46" dur="500" fill="hold"/>
                                        <p:tgtEl>
                                          <p:spTgt spid="70"/>
                                        </p:tgtEl>
                                        <p:attrNameLst>
                                          <p:attrName>ppt_x</p:attrName>
                                        </p:attrNameLst>
                                      </p:cBhvr>
                                      <p:tavLst>
                                        <p:tav tm="0">
                                          <p:val>
                                            <p:fltVal val="0.5"/>
                                          </p:val>
                                        </p:tav>
                                        <p:tav tm="100000">
                                          <p:val>
                                            <p:strVal val="#ppt_x"/>
                                          </p:val>
                                        </p:tav>
                                      </p:tavLst>
                                    </p:anim>
                                    <p:anim calcmode="lin" valueType="num">
                                      <p:cBhvr>
                                        <p:cTn id="47" dur="500" fill="hold"/>
                                        <p:tgtEl>
                                          <p:spTgt spid="70"/>
                                        </p:tgtEl>
                                        <p:attrNameLst>
                                          <p:attrName>ppt_y</p:attrName>
                                        </p:attrNameLst>
                                      </p:cBhvr>
                                      <p:tavLst>
                                        <p:tav tm="0">
                                          <p:val>
                                            <p:fltVal val="0.5"/>
                                          </p:val>
                                        </p:tav>
                                        <p:tav tm="100000">
                                          <p:val>
                                            <p:strVal val="#ppt_y"/>
                                          </p:val>
                                        </p:tav>
                                      </p:tavLst>
                                    </p:anim>
                                  </p:childTnLst>
                                </p:cTn>
                              </p:par>
                              <p:par>
                                <p:cTn id="48" presetID="42" presetClass="path" presetSubtype="0" accel="50000" decel="50000" fill="hold" nodeType="withEffect">
                                  <p:stCondLst>
                                    <p:cond delay="200"/>
                                  </p:stCondLst>
                                  <p:childTnLst>
                                    <p:animMotion origin="layout" path="M -2.70833E-6 0 L -0.06341 0 " pathEditMode="relative" rAng="0" ptsTypes="AA">
                                      <p:cBhvr>
                                        <p:cTn id="49" dur="500" fill="hold"/>
                                        <p:tgtEl>
                                          <p:spTgt spid="70"/>
                                        </p:tgtEl>
                                        <p:attrNameLst>
                                          <p:attrName>ppt_x</p:attrName>
                                          <p:attrName>ppt_y</p:attrName>
                                        </p:attrNameLst>
                                      </p:cBhvr>
                                      <p:rCtr x="-317700" y="0"/>
                                    </p:animMotion>
                                  </p:childTnLst>
                                </p:cTn>
                              </p:par>
                              <p:par>
                                <p:cTn id="50" presetID="10" presetClass="exit" presetSubtype="0" fill="hold" nodeType="withEffect">
                                  <p:stCondLst>
                                    <p:cond delay="500"/>
                                  </p:stCondLst>
                                  <p:childTnLst>
                                    <p:animEffect transition="out" filter="fade">
                                      <p:cBhvr>
                                        <p:cTn id="51" dur="500"/>
                                        <p:tgtEl>
                                          <p:spTgt spid="70"/>
                                        </p:tgtEl>
                                      </p:cBhvr>
                                    </p:animEffect>
                                    <p:set>
                                      <p:cBhvr>
                                        <p:cTn id="52" dur="1" fill="hold">
                                          <p:stCondLst>
                                            <p:cond delay="499"/>
                                          </p:stCondLst>
                                        </p:cTn>
                                        <p:tgtEl>
                                          <p:spTgt spid="70"/>
                                        </p:tgtEl>
                                        <p:attrNameLst>
                                          <p:attrName>style.visibility</p:attrName>
                                        </p:attrNameLst>
                                      </p:cBhvr>
                                      <p:to>
                                        <p:strVal val="hidden"/>
                                      </p:to>
                                    </p:set>
                                  </p:childTnLst>
                                </p:cTn>
                              </p:par>
                              <p:par>
                                <p:cTn id="53" presetID="53" presetClass="entr" presetSubtype="528" fill="hold" nodeType="withEffect">
                                  <p:stCondLst>
                                    <p:cond delay="0"/>
                                  </p:stCondLst>
                                  <p:childTnLst>
                                    <p:set>
                                      <p:cBhvr>
                                        <p:cTn id="54" dur="1" fill="hold">
                                          <p:stCondLst>
                                            <p:cond delay="0"/>
                                          </p:stCondLst>
                                        </p:cTn>
                                        <p:tgtEl>
                                          <p:spTgt spid="74"/>
                                        </p:tgtEl>
                                        <p:attrNameLst>
                                          <p:attrName>style.visibility</p:attrName>
                                        </p:attrNameLst>
                                      </p:cBhvr>
                                      <p:to>
                                        <p:strVal val="visible"/>
                                      </p:to>
                                    </p:set>
                                    <p:anim calcmode="lin" valueType="num">
                                      <p:cBhvr>
                                        <p:cTn id="55" dur="500" fill="hold"/>
                                        <p:tgtEl>
                                          <p:spTgt spid="74"/>
                                        </p:tgtEl>
                                        <p:attrNameLst>
                                          <p:attrName>ppt_w</p:attrName>
                                        </p:attrNameLst>
                                      </p:cBhvr>
                                      <p:tavLst>
                                        <p:tav tm="0">
                                          <p:val>
                                            <p:fltVal val="0"/>
                                          </p:val>
                                        </p:tav>
                                        <p:tav tm="100000">
                                          <p:val>
                                            <p:strVal val="#ppt_w"/>
                                          </p:val>
                                        </p:tav>
                                      </p:tavLst>
                                    </p:anim>
                                    <p:anim calcmode="lin" valueType="num">
                                      <p:cBhvr>
                                        <p:cTn id="56" dur="500" fill="hold"/>
                                        <p:tgtEl>
                                          <p:spTgt spid="74"/>
                                        </p:tgtEl>
                                        <p:attrNameLst>
                                          <p:attrName>ppt_h</p:attrName>
                                        </p:attrNameLst>
                                      </p:cBhvr>
                                      <p:tavLst>
                                        <p:tav tm="0">
                                          <p:val>
                                            <p:fltVal val="0"/>
                                          </p:val>
                                        </p:tav>
                                        <p:tav tm="100000">
                                          <p:val>
                                            <p:strVal val="#ppt_h"/>
                                          </p:val>
                                        </p:tav>
                                      </p:tavLst>
                                    </p:anim>
                                    <p:animEffect transition="in" filter="fade">
                                      <p:cBhvr>
                                        <p:cTn id="57" dur="500"/>
                                        <p:tgtEl>
                                          <p:spTgt spid="74"/>
                                        </p:tgtEl>
                                      </p:cBhvr>
                                    </p:animEffect>
                                    <p:anim calcmode="lin" valueType="num">
                                      <p:cBhvr>
                                        <p:cTn id="58" dur="500" fill="hold"/>
                                        <p:tgtEl>
                                          <p:spTgt spid="74"/>
                                        </p:tgtEl>
                                        <p:attrNameLst>
                                          <p:attrName>ppt_x</p:attrName>
                                        </p:attrNameLst>
                                      </p:cBhvr>
                                      <p:tavLst>
                                        <p:tav tm="0">
                                          <p:val>
                                            <p:fltVal val="0.5"/>
                                          </p:val>
                                        </p:tav>
                                        <p:tav tm="100000">
                                          <p:val>
                                            <p:strVal val="#ppt_x"/>
                                          </p:val>
                                        </p:tav>
                                      </p:tavLst>
                                    </p:anim>
                                    <p:anim calcmode="lin" valueType="num">
                                      <p:cBhvr>
                                        <p:cTn id="59" dur="500" fill="hold"/>
                                        <p:tgtEl>
                                          <p:spTgt spid="74"/>
                                        </p:tgtEl>
                                        <p:attrNameLst>
                                          <p:attrName>ppt_y</p:attrName>
                                        </p:attrNameLst>
                                      </p:cBhvr>
                                      <p:tavLst>
                                        <p:tav tm="0">
                                          <p:val>
                                            <p:fltVal val="0.5"/>
                                          </p:val>
                                        </p:tav>
                                        <p:tav tm="100000">
                                          <p:val>
                                            <p:strVal val="#ppt_y"/>
                                          </p:val>
                                        </p:tav>
                                      </p:tavLst>
                                    </p:anim>
                                  </p:childTnLst>
                                </p:cTn>
                              </p:par>
                              <p:par>
                                <p:cTn id="60" presetID="42" presetClass="path" presetSubtype="0" accel="50000" decel="50000" fill="hold" nodeType="withEffect">
                                  <p:stCondLst>
                                    <p:cond delay="200"/>
                                  </p:stCondLst>
                                  <p:childTnLst>
                                    <p:animMotion origin="layout" path="M 6.25E-7 1.11111E-6 L 0.03164 -0.06158 " pathEditMode="relative" rAng="0" ptsTypes="AA">
                                      <p:cBhvr>
                                        <p:cTn id="61" dur="500" fill="hold"/>
                                        <p:tgtEl>
                                          <p:spTgt spid="74"/>
                                        </p:tgtEl>
                                        <p:attrNameLst>
                                          <p:attrName>ppt_x</p:attrName>
                                          <p:attrName>ppt_y</p:attrName>
                                        </p:attrNameLst>
                                      </p:cBhvr>
                                      <p:rCtr x="157600" y="-307900"/>
                                    </p:animMotion>
                                  </p:childTnLst>
                                </p:cTn>
                              </p:par>
                              <p:par>
                                <p:cTn id="62" presetID="10" presetClass="exit" presetSubtype="0" fill="hold" nodeType="withEffect">
                                  <p:stCondLst>
                                    <p:cond delay="500"/>
                                  </p:stCondLst>
                                  <p:childTnLst>
                                    <p:animEffect transition="out" filter="fade">
                                      <p:cBhvr>
                                        <p:cTn id="63" dur="500"/>
                                        <p:tgtEl>
                                          <p:spTgt spid="74"/>
                                        </p:tgtEl>
                                      </p:cBhvr>
                                    </p:animEffect>
                                    <p:set>
                                      <p:cBhvr>
                                        <p:cTn id="64" dur="1" fill="hold">
                                          <p:stCondLst>
                                            <p:cond delay="499"/>
                                          </p:stCondLst>
                                        </p:cTn>
                                        <p:tgtEl>
                                          <p:spTgt spid="74"/>
                                        </p:tgtEl>
                                        <p:attrNameLst>
                                          <p:attrName>style.visibility</p:attrName>
                                        </p:attrNameLst>
                                      </p:cBhvr>
                                      <p:to>
                                        <p:strVal val="hidden"/>
                                      </p:to>
                                    </p:set>
                                  </p:childTnLst>
                                </p:cTn>
                              </p:par>
                              <p:par>
                                <p:cTn id="65" presetID="53" presetClass="entr" presetSubtype="528" fill="hold" nodeType="withEffect">
                                  <p:stCondLst>
                                    <p:cond delay="0"/>
                                  </p:stCondLst>
                                  <p:childTnLst>
                                    <p:set>
                                      <p:cBhvr>
                                        <p:cTn id="66" dur="1" fill="hold">
                                          <p:stCondLst>
                                            <p:cond delay="0"/>
                                          </p:stCondLst>
                                        </p:cTn>
                                        <p:tgtEl>
                                          <p:spTgt spid="75"/>
                                        </p:tgtEl>
                                        <p:attrNameLst>
                                          <p:attrName>style.visibility</p:attrName>
                                        </p:attrNameLst>
                                      </p:cBhvr>
                                      <p:to>
                                        <p:strVal val="visible"/>
                                      </p:to>
                                    </p:set>
                                    <p:anim calcmode="lin" valueType="num">
                                      <p:cBhvr>
                                        <p:cTn id="67" dur="500" fill="hold"/>
                                        <p:tgtEl>
                                          <p:spTgt spid="75"/>
                                        </p:tgtEl>
                                        <p:attrNameLst>
                                          <p:attrName>ppt_w</p:attrName>
                                        </p:attrNameLst>
                                      </p:cBhvr>
                                      <p:tavLst>
                                        <p:tav tm="0">
                                          <p:val>
                                            <p:fltVal val="0"/>
                                          </p:val>
                                        </p:tav>
                                        <p:tav tm="100000">
                                          <p:val>
                                            <p:strVal val="#ppt_w"/>
                                          </p:val>
                                        </p:tav>
                                      </p:tavLst>
                                    </p:anim>
                                    <p:anim calcmode="lin" valueType="num">
                                      <p:cBhvr>
                                        <p:cTn id="68" dur="500" fill="hold"/>
                                        <p:tgtEl>
                                          <p:spTgt spid="75"/>
                                        </p:tgtEl>
                                        <p:attrNameLst>
                                          <p:attrName>ppt_h</p:attrName>
                                        </p:attrNameLst>
                                      </p:cBhvr>
                                      <p:tavLst>
                                        <p:tav tm="0">
                                          <p:val>
                                            <p:fltVal val="0"/>
                                          </p:val>
                                        </p:tav>
                                        <p:tav tm="100000">
                                          <p:val>
                                            <p:strVal val="#ppt_h"/>
                                          </p:val>
                                        </p:tav>
                                      </p:tavLst>
                                    </p:anim>
                                    <p:animEffect transition="in" filter="fade">
                                      <p:cBhvr>
                                        <p:cTn id="69" dur="500"/>
                                        <p:tgtEl>
                                          <p:spTgt spid="75"/>
                                        </p:tgtEl>
                                      </p:cBhvr>
                                    </p:animEffect>
                                    <p:anim calcmode="lin" valueType="num">
                                      <p:cBhvr>
                                        <p:cTn id="70" dur="500" fill="hold"/>
                                        <p:tgtEl>
                                          <p:spTgt spid="75"/>
                                        </p:tgtEl>
                                        <p:attrNameLst>
                                          <p:attrName>ppt_x</p:attrName>
                                        </p:attrNameLst>
                                      </p:cBhvr>
                                      <p:tavLst>
                                        <p:tav tm="0">
                                          <p:val>
                                            <p:fltVal val="0.5"/>
                                          </p:val>
                                        </p:tav>
                                        <p:tav tm="100000">
                                          <p:val>
                                            <p:strVal val="#ppt_x"/>
                                          </p:val>
                                        </p:tav>
                                      </p:tavLst>
                                    </p:anim>
                                    <p:anim calcmode="lin" valueType="num">
                                      <p:cBhvr>
                                        <p:cTn id="71" dur="500" fill="hold"/>
                                        <p:tgtEl>
                                          <p:spTgt spid="75"/>
                                        </p:tgtEl>
                                        <p:attrNameLst>
                                          <p:attrName>ppt_y</p:attrName>
                                        </p:attrNameLst>
                                      </p:cBhvr>
                                      <p:tavLst>
                                        <p:tav tm="0">
                                          <p:val>
                                            <p:fltVal val="0.5"/>
                                          </p:val>
                                        </p:tav>
                                        <p:tav tm="100000">
                                          <p:val>
                                            <p:strVal val="#ppt_y"/>
                                          </p:val>
                                        </p:tav>
                                      </p:tavLst>
                                    </p:anim>
                                  </p:childTnLst>
                                </p:cTn>
                              </p:par>
                              <p:par>
                                <p:cTn id="72" presetID="42" presetClass="path" presetSubtype="0" accel="50000" decel="50000" fill="hold" nodeType="withEffect">
                                  <p:stCondLst>
                                    <p:cond delay="200"/>
                                  </p:stCondLst>
                                  <p:childTnLst>
                                    <p:animMotion origin="layout" path="M 6.25E-7 -1.11111E-6 L 0.03203 0.0669 " pathEditMode="relative" rAng="0" ptsTypes="AA">
                                      <p:cBhvr>
                                        <p:cTn id="73" dur="500" fill="hold"/>
                                        <p:tgtEl>
                                          <p:spTgt spid="75"/>
                                        </p:tgtEl>
                                        <p:attrNameLst>
                                          <p:attrName>ppt_x</p:attrName>
                                          <p:attrName>ppt_y</p:attrName>
                                        </p:attrNameLst>
                                      </p:cBhvr>
                                      <p:rCtr x="160200" y="333300"/>
                                    </p:animMotion>
                                  </p:childTnLst>
                                </p:cTn>
                              </p:par>
                              <p:par>
                                <p:cTn id="74" presetID="10" presetClass="exit" presetSubtype="0" fill="hold" nodeType="withEffect">
                                  <p:stCondLst>
                                    <p:cond delay="500"/>
                                  </p:stCondLst>
                                  <p:childTnLst>
                                    <p:animEffect transition="out" filter="fade">
                                      <p:cBhvr>
                                        <p:cTn id="75" dur="500"/>
                                        <p:tgtEl>
                                          <p:spTgt spid="75"/>
                                        </p:tgtEl>
                                      </p:cBhvr>
                                    </p:animEffect>
                                    <p:set>
                                      <p:cBhvr>
                                        <p:cTn id="76" dur="1" fill="hold">
                                          <p:stCondLst>
                                            <p:cond delay="499"/>
                                          </p:stCondLst>
                                        </p:cTn>
                                        <p:tgtEl>
                                          <p:spTgt spid="75"/>
                                        </p:tgtEl>
                                        <p:attrNameLst>
                                          <p:attrName>style.visibility</p:attrName>
                                        </p:attrNameLst>
                                      </p:cBhvr>
                                      <p:to>
                                        <p:strVal val="hidden"/>
                                      </p:to>
                                    </p:set>
                                  </p:childTnLst>
                                </p:cTn>
                              </p:par>
                              <p:par>
                                <p:cTn id="77" presetID="53" presetClass="entr" presetSubtype="528" fill="hold" nodeType="withEffect">
                                  <p:stCondLst>
                                    <p:cond delay="0"/>
                                  </p:stCondLst>
                                  <p:childTnLst>
                                    <p:set>
                                      <p:cBhvr>
                                        <p:cTn id="78" dur="1" fill="hold">
                                          <p:stCondLst>
                                            <p:cond delay="0"/>
                                          </p:stCondLst>
                                        </p:cTn>
                                        <p:tgtEl>
                                          <p:spTgt spid="77"/>
                                        </p:tgtEl>
                                        <p:attrNameLst>
                                          <p:attrName>style.visibility</p:attrName>
                                        </p:attrNameLst>
                                      </p:cBhvr>
                                      <p:to>
                                        <p:strVal val="visible"/>
                                      </p:to>
                                    </p:set>
                                    <p:anim calcmode="lin" valueType="num">
                                      <p:cBhvr>
                                        <p:cTn id="79" dur="500" fill="hold"/>
                                        <p:tgtEl>
                                          <p:spTgt spid="77"/>
                                        </p:tgtEl>
                                        <p:attrNameLst>
                                          <p:attrName>ppt_w</p:attrName>
                                        </p:attrNameLst>
                                      </p:cBhvr>
                                      <p:tavLst>
                                        <p:tav tm="0">
                                          <p:val>
                                            <p:fltVal val="0"/>
                                          </p:val>
                                        </p:tav>
                                        <p:tav tm="100000">
                                          <p:val>
                                            <p:strVal val="#ppt_w"/>
                                          </p:val>
                                        </p:tav>
                                      </p:tavLst>
                                    </p:anim>
                                    <p:anim calcmode="lin" valueType="num">
                                      <p:cBhvr>
                                        <p:cTn id="80" dur="500" fill="hold"/>
                                        <p:tgtEl>
                                          <p:spTgt spid="77"/>
                                        </p:tgtEl>
                                        <p:attrNameLst>
                                          <p:attrName>ppt_h</p:attrName>
                                        </p:attrNameLst>
                                      </p:cBhvr>
                                      <p:tavLst>
                                        <p:tav tm="0">
                                          <p:val>
                                            <p:fltVal val="0"/>
                                          </p:val>
                                        </p:tav>
                                        <p:tav tm="100000">
                                          <p:val>
                                            <p:strVal val="#ppt_h"/>
                                          </p:val>
                                        </p:tav>
                                      </p:tavLst>
                                    </p:anim>
                                    <p:animEffect transition="in" filter="fade">
                                      <p:cBhvr>
                                        <p:cTn id="81" dur="500"/>
                                        <p:tgtEl>
                                          <p:spTgt spid="77"/>
                                        </p:tgtEl>
                                      </p:cBhvr>
                                    </p:animEffect>
                                    <p:anim calcmode="lin" valueType="num">
                                      <p:cBhvr>
                                        <p:cTn id="82" dur="500" fill="hold"/>
                                        <p:tgtEl>
                                          <p:spTgt spid="77"/>
                                        </p:tgtEl>
                                        <p:attrNameLst>
                                          <p:attrName>ppt_x</p:attrName>
                                        </p:attrNameLst>
                                      </p:cBhvr>
                                      <p:tavLst>
                                        <p:tav tm="0">
                                          <p:val>
                                            <p:fltVal val="0.5"/>
                                          </p:val>
                                        </p:tav>
                                        <p:tav tm="100000">
                                          <p:val>
                                            <p:strVal val="#ppt_x"/>
                                          </p:val>
                                        </p:tav>
                                      </p:tavLst>
                                    </p:anim>
                                    <p:anim calcmode="lin" valueType="num">
                                      <p:cBhvr>
                                        <p:cTn id="83" dur="500" fill="hold"/>
                                        <p:tgtEl>
                                          <p:spTgt spid="77"/>
                                        </p:tgtEl>
                                        <p:attrNameLst>
                                          <p:attrName>ppt_y</p:attrName>
                                        </p:attrNameLst>
                                      </p:cBhvr>
                                      <p:tavLst>
                                        <p:tav tm="0">
                                          <p:val>
                                            <p:fltVal val="0.5"/>
                                          </p:val>
                                        </p:tav>
                                        <p:tav tm="100000">
                                          <p:val>
                                            <p:strVal val="#ppt_y"/>
                                          </p:val>
                                        </p:tav>
                                      </p:tavLst>
                                    </p:anim>
                                  </p:childTnLst>
                                </p:cTn>
                              </p:par>
                              <p:par>
                                <p:cTn id="84" presetID="42" presetClass="path" presetSubtype="0" accel="50000" decel="50000" fill="hold" nodeType="withEffect">
                                  <p:stCondLst>
                                    <p:cond delay="200"/>
                                  </p:stCondLst>
                                  <p:childTnLst>
                                    <p:animMotion origin="layout" path="M -4.375E-6 -1.11111E-6 L -0.03268 0.0669 " pathEditMode="relative" rAng="0" ptsTypes="AA">
                                      <p:cBhvr>
                                        <p:cTn id="85" dur="500" fill="hold"/>
                                        <p:tgtEl>
                                          <p:spTgt spid="77"/>
                                        </p:tgtEl>
                                        <p:attrNameLst>
                                          <p:attrName>ppt_x</p:attrName>
                                          <p:attrName>ppt_y</p:attrName>
                                        </p:attrNameLst>
                                      </p:cBhvr>
                                      <p:rCtr x="-164100" y="333300"/>
                                    </p:animMotion>
                                  </p:childTnLst>
                                </p:cTn>
                              </p:par>
                              <p:par>
                                <p:cTn id="86" presetID="10" presetClass="exit" presetSubtype="0" fill="hold" nodeType="withEffect">
                                  <p:stCondLst>
                                    <p:cond delay="500"/>
                                  </p:stCondLst>
                                  <p:childTnLst>
                                    <p:animEffect transition="out" filter="fade">
                                      <p:cBhvr>
                                        <p:cTn id="87" dur="500"/>
                                        <p:tgtEl>
                                          <p:spTgt spid="77"/>
                                        </p:tgtEl>
                                      </p:cBhvr>
                                    </p:animEffect>
                                    <p:set>
                                      <p:cBhvr>
                                        <p:cTn id="88" dur="1" fill="hold">
                                          <p:stCondLst>
                                            <p:cond delay="499"/>
                                          </p:stCondLst>
                                        </p:cTn>
                                        <p:tgtEl>
                                          <p:spTgt spid="77"/>
                                        </p:tgtEl>
                                        <p:attrNameLst>
                                          <p:attrName>style.visibility</p:attrName>
                                        </p:attrNameLst>
                                      </p:cBhvr>
                                      <p:to>
                                        <p:strVal val="hidden"/>
                                      </p:to>
                                    </p:set>
                                  </p:childTnLst>
                                </p:cTn>
                              </p:par>
                              <p:par>
                                <p:cTn id="89" presetID="53" presetClass="entr" presetSubtype="528" fill="hold" nodeType="withEffect">
                                  <p:stCondLst>
                                    <p:cond delay="0"/>
                                  </p:stCondLst>
                                  <p:childTnLst>
                                    <p:set>
                                      <p:cBhvr>
                                        <p:cTn id="90" dur="1" fill="hold">
                                          <p:stCondLst>
                                            <p:cond delay="0"/>
                                          </p:stCondLst>
                                        </p:cTn>
                                        <p:tgtEl>
                                          <p:spTgt spid="76"/>
                                        </p:tgtEl>
                                        <p:attrNameLst>
                                          <p:attrName>style.visibility</p:attrName>
                                        </p:attrNameLst>
                                      </p:cBhvr>
                                      <p:to>
                                        <p:strVal val="visible"/>
                                      </p:to>
                                    </p:set>
                                    <p:anim calcmode="lin" valueType="num">
                                      <p:cBhvr>
                                        <p:cTn id="91" dur="500" fill="hold"/>
                                        <p:tgtEl>
                                          <p:spTgt spid="76"/>
                                        </p:tgtEl>
                                        <p:attrNameLst>
                                          <p:attrName>ppt_w</p:attrName>
                                        </p:attrNameLst>
                                      </p:cBhvr>
                                      <p:tavLst>
                                        <p:tav tm="0">
                                          <p:val>
                                            <p:fltVal val="0"/>
                                          </p:val>
                                        </p:tav>
                                        <p:tav tm="100000">
                                          <p:val>
                                            <p:strVal val="#ppt_w"/>
                                          </p:val>
                                        </p:tav>
                                      </p:tavLst>
                                    </p:anim>
                                    <p:anim calcmode="lin" valueType="num">
                                      <p:cBhvr>
                                        <p:cTn id="92" dur="500" fill="hold"/>
                                        <p:tgtEl>
                                          <p:spTgt spid="76"/>
                                        </p:tgtEl>
                                        <p:attrNameLst>
                                          <p:attrName>ppt_h</p:attrName>
                                        </p:attrNameLst>
                                      </p:cBhvr>
                                      <p:tavLst>
                                        <p:tav tm="0">
                                          <p:val>
                                            <p:fltVal val="0"/>
                                          </p:val>
                                        </p:tav>
                                        <p:tav tm="100000">
                                          <p:val>
                                            <p:strVal val="#ppt_h"/>
                                          </p:val>
                                        </p:tav>
                                      </p:tavLst>
                                    </p:anim>
                                    <p:animEffect transition="in" filter="fade">
                                      <p:cBhvr>
                                        <p:cTn id="93" dur="500"/>
                                        <p:tgtEl>
                                          <p:spTgt spid="76"/>
                                        </p:tgtEl>
                                      </p:cBhvr>
                                    </p:animEffect>
                                    <p:anim calcmode="lin" valueType="num">
                                      <p:cBhvr>
                                        <p:cTn id="94" dur="500" fill="hold"/>
                                        <p:tgtEl>
                                          <p:spTgt spid="76"/>
                                        </p:tgtEl>
                                        <p:attrNameLst>
                                          <p:attrName>ppt_x</p:attrName>
                                        </p:attrNameLst>
                                      </p:cBhvr>
                                      <p:tavLst>
                                        <p:tav tm="0">
                                          <p:val>
                                            <p:fltVal val="0.5"/>
                                          </p:val>
                                        </p:tav>
                                        <p:tav tm="100000">
                                          <p:val>
                                            <p:strVal val="#ppt_x"/>
                                          </p:val>
                                        </p:tav>
                                      </p:tavLst>
                                    </p:anim>
                                    <p:anim calcmode="lin" valueType="num">
                                      <p:cBhvr>
                                        <p:cTn id="95" dur="500" fill="hold"/>
                                        <p:tgtEl>
                                          <p:spTgt spid="76"/>
                                        </p:tgtEl>
                                        <p:attrNameLst>
                                          <p:attrName>ppt_y</p:attrName>
                                        </p:attrNameLst>
                                      </p:cBhvr>
                                      <p:tavLst>
                                        <p:tav tm="0">
                                          <p:val>
                                            <p:fltVal val="0.5"/>
                                          </p:val>
                                        </p:tav>
                                        <p:tav tm="100000">
                                          <p:val>
                                            <p:strVal val="#ppt_y"/>
                                          </p:val>
                                        </p:tav>
                                      </p:tavLst>
                                    </p:anim>
                                  </p:childTnLst>
                                </p:cTn>
                              </p:par>
                              <p:par>
                                <p:cTn id="96" presetID="42" presetClass="path" presetSubtype="0" accel="50000" decel="50000" fill="hold" nodeType="withEffect">
                                  <p:stCondLst>
                                    <p:cond delay="200"/>
                                  </p:stCondLst>
                                  <p:childTnLst>
                                    <p:animMotion origin="layout" path="M -4.58333E-6 -3.7037E-7 L -0.03151 -0.06088 " pathEditMode="relative" rAng="0" ptsTypes="AA">
                                      <p:cBhvr>
                                        <p:cTn id="97" dur="500" fill="hold"/>
                                        <p:tgtEl>
                                          <p:spTgt spid="76"/>
                                        </p:tgtEl>
                                        <p:attrNameLst>
                                          <p:attrName>ppt_x</p:attrName>
                                          <p:attrName>ppt_y</p:attrName>
                                        </p:attrNameLst>
                                      </p:cBhvr>
                                      <p:rCtr x="-157600" y="-305600"/>
                                    </p:animMotion>
                                  </p:childTnLst>
                                </p:cTn>
                              </p:par>
                              <p:par>
                                <p:cTn id="98" presetID="10" presetClass="exit" presetSubtype="0" fill="hold" nodeType="withEffect">
                                  <p:stCondLst>
                                    <p:cond delay="500"/>
                                  </p:stCondLst>
                                  <p:childTnLst>
                                    <p:animEffect transition="out" filter="fade">
                                      <p:cBhvr>
                                        <p:cTn id="99" dur="500"/>
                                        <p:tgtEl>
                                          <p:spTgt spid="76"/>
                                        </p:tgtEl>
                                      </p:cBhvr>
                                    </p:animEffect>
                                    <p:set>
                                      <p:cBhvr>
                                        <p:cTn id="100" dur="1" fill="hold">
                                          <p:stCondLst>
                                            <p:cond delay="499"/>
                                          </p:stCondLst>
                                        </p:cTn>
                                        <p:tgtEl>
                                          <p:spTgt spid="76"/>
                                        </p:tgtEl>
                                        <p:attrNameLst>
                                          <p:attrName>style.visibility</p:attrName>
                                        </p:attrNameLst>
                                      </p:cBhvr>
                                      <p:to>
                                        <p:strVal val="hidden"/>
                                      </p:to>
                                    </p:set>
                                  </p:childTnLst>
                                </p:cTn>
                              </p:par>
                              <p:par>
                                <p:cTn id="101" presetID="10" presetClass="entr" presetSubtype="0" fill="hold" grpId="0" nodeType="withEffect">
                                  <p:stCondLst>
                                    <p:cond delay="600"/>
                                  </p:stCondLst>
                                  <p:childTnLst>
                                    <p:set>
                                      <p:cBhvr>
                                        <p:cTn id="102" dur="1" fill="hold">
                                          <p:stCondLst>
                                            <p:cond delay="0"/>
                                          </p:stCondLst>
                                        </p:cTn>
                                        <p:tgtEl>
                                          <p:spTgt spid="82"/>
                                        </p:tgtEl>
                                        <p:attrNameLst>
                                          <p:attrName>style.visibility</p:attrName>
                                        </p:attrNameLst>
                                      </p:cBhvr>
                                      <p:to>
                                        <p:strVal val="visible"/>
                                      </p:to>
                                    </p:set>
                                    <p:animEffect transition="in" filter="fade">
                                      <p:cBhvr>
                                        <p:cTn id="103" dur="500"/>
                                        <p:tgtEl>
                                          <p:spTgt spid="82"/>
                                        </p:tgtEl>
                                      </p:cBhvr>
                                    </p:animEffect>
                                  </p:childTnLst>
                                </p:cTn>
                              </p:par>
                              <p:par>
                                <p:cTn id="104" presetID="10" presetClass="entr" presetSubtype="0" fill="hold" grpId="0" nodeType="withEffect">
                                  <p:stCondLst>
                                    <p:cond delay="600"/>
                                  </p:stCondLst>
                                  <p:childTnLst>
                                    <p:set>
                                      <p:cBhvr>
                                        <p:cTn id="105" dur="1" fill="hold">
                                          <p:stCondLst>
                                            <p:cond delay="0"/>
                                          </p:stCondLst>
                                        </p:cTn>
                                        <p:tgtEl>
                                          <p:spTgt spid="83"/>
                                        </p:tgtEl>
                                        <p:attrNameLst>
                                          <p:attrName>style.visibility</p:attrName>
                                        </p:attrNameLst>
                                      </p:cBhvr>
                                      <p:to>
                                        <p:strVal val="visible"/>
                                      </p:to>
                                    </p:set>
                                    <p:animEffect transition="in" filter="fade">
                                      <p:cBhvr>
                                        <p:cTn id="106" dur="500"/>
                                        <p:tgtEl>
                                          <p:spTgt spid="83"/>
                                        </p:tgtEl>
                                      </p:cBhvr>
                                    </p:animEffect>
                                  </p:childTnLst>
                                </p:cTn>
                              </p:par>
                              <p:par>
                                <p:cTn id="107" presetID="10" presetClass="entr" presetSubtype="0" fill="hold" grpId="0" nodeType="withEffect">
                                  <p:stCondLst>
                                    <p:cond delay="600"/>
                                  </p:stCondLst>
                                  <p:childTnLst>
                                    <p:set>
                                      <p:cBhvr>
                                        <p:cTn id="108" dur="1" fill="hold">
                                          <p:stCondLst>
                                            <p:cond delay="0"/>
                                          </p:stCondLst>
                                        </p:cTn>
                                        <p:tgtEl>
                                          <p:spTgt spid="80"/>
                                        </p:tgtEl>
                                        <p:attrNameLst>
                                          <p:attrName>style.visibility</p:attrName>
                                        </p:attrNameLst>
                                      </p:cBhvr>
                                      <p:to>
                                        <p:strVal val="visible"/>
                                      </p:to>
                                    </p:set>
                                    <p:animEffect transition="in" filter="fade">
                                      <p:cBhvr>
                                        <p:cTn id="109" dur="500"/>
                                        <p:tgtEl>
                                          <p:spTgt spid="80"/>
                                        </p:tgtEl>
                                      </p:cBhvr>
                                    </p:animEffect>
                                  </p:childTnLst>
                                </p:cTn>
                              </p:par>
                              <p:par>
                                <p:cTn id="110" presetID="10" presetClass="entr" presetSubtype="0" fill="hold" grpId="0" nodeType="withEffect">
                                  <p:stCondLst>
                                    <p:cond delay="600"/>
                                  </p:stCondLst>
                                  <p:childTnLst>
                                    <p:set>
                                      <p:cBhvr>
                                        <p:cTn id="111" dur="1" fill="hold">
                                          <p:stCondLst>
                                            <p:cond delay="0"/>
                                          </p:stCondLst>
                                        </p:cTn>
                                        <p:tgtEl>
                                          <p:spTgt spid="78"/>
                                        </p:tgtEl>
                                        <p:attrNameLst>
                                          <p:attrName>style.visibility</p:attrName>
                                        </p:attrNameLst>
                                      </p:cBhvr>
                                      <p:to>
                                        <p:strVal val="visible"/>
                                      </p:to>
                                    </p:set>
                                    <p:animEffect transition="in" filter="fade">
                                      <p:cBhvr>
                                        <p:cTn id="112" dur="500"/>
                                        <p:tgtEl>
                                          <p:spTgt spid="78"/>
                                        </p:tgtEl>
                                      </p:cBhvr>
                                    </p:animEffect>
                                  </p:childTnLst>
                                </p:cTn>
                              </p:par>
                              <p:par>
                                <p:cTn id="113" presetID="10" presetClass="entr" presetSubtype="0" fill="hold" grpId="0" nodeType="withEffect">
                                  <p:stCondLst>
                                    <p:cond delay="600"/>
                                  </p:stCondLst>
                                  <p:childTnLst>
                                    <p:set>
                                      <p:cBhvr>
                                        <p:cTn id="114" dur="1" fill="hold">
                                          <p:stCondLst>
                                            <p:cond delay="0"/>
                                          </p:stCondLst>
                                        </p:cTn>
                                        <p:tgtEl>
                                          <p:spTgt spid="84"/>
                                        </p:tgtEl>
                                        <p:attrNameLst>
                                          <p:attrName>style.visibility</p:attrName>
                                        </p:attrNameLst>
                                      </p:cBhvr>
                                      <p:to>
                                        <p:strVal val="visible"/>
                                      </p:to>
                                    </p:set>
                                    <p:animEffect transition="in" filter="fade">
                                      <p:cBhvr>
                                        <p:cTn id="115" dur="500"/>
                                        <p:tgtEl>
                                          <p:spTgt spid="84"/>
                                        </p:tgtEl>
                                      </p:cBhvr>
                                    </p:animEffect>
                                  </p:childTnLst>
                                </p:cTn>
                              </p:par>
                              <p:par>
                                <p:cTn id="116" presetID="10" presetClass="entr" presetSubtype="0" fill="hold" grpId="0" nodeType="withEffect">
                                  <p:stCondLst>
                                    <p:cond delay="600"/>
                                  </p:stCondLst>
                                  <p:childTnLst>
                                    <p:set>
                                      <p:cBhvr>
                                        <p:cTn id="117" dur="1" fill="hold">
                                          <p:stCondLst>
                                            <p:cond delay="0"/>
                                          </p:stCondLst>
                                        </p:cTn>
                                        <p:tgtEl>
                                          <p:spTgt spid="81"/>
                                        </p:tgtEl>
                                        <p:attrNameLst>
                                          <p:attrName>style.visibility</p:attrName>
                                        </p:attrNameLst>
                                      </p:cBhvr>
                                      <p:to>
                                        <p:strVal val="visible"/>
                                      </p:to>
                                    </p:set>
                                    <p:animEffect transition="in" filter="fade">
                                      <p:cBhvr>
                                        <p:cTn id="118" dur="500"/>
                                        <p:tgtEl>
                                          <p:spTgt spid="81"/>
                                        </p:tgtEl>
                                      </p:cBhvr>
                                    </p:animEffect>
                                  </p:childTnLst>
                                </p:cTn>
                              </p:par>
                              <p:par>
                                <p:cTn id="119" presetID="10" presetClass="entr" presetSubtype="0" fill="hold" grpId="0" nodeType="withEffect">
                                  <p:stCondLst>
                                    <p:cond delay="600"/>
                                  </p:stCondLst>
                                  <p:childTnLst>
                                    <p:set>
                                      <p:cBhvr>
                                        <p:cTn id="120" dur="1" fill="hold">
                                          <p:stCondLst>
                                            <p:cond delay="0"/>
                                          </p:stCondLst>
                                        </p:cTn>
                                        <p:tgtEl>
                                          <p:spTgt spid="79"/>
                                        </p:tgtEl>
                                        <p:attrNameLst>
                                          <p:attrName>style.visibility</p:attrName>
                                        </p:attrNameLst>
                                      </p:cBhvr>
                                      <p:to>
                                        <p:strVal val="visible"/>
                                      </p:to>
                                    </p:set>
                                    <p:animEffect transition="in" filter="fade">
                                      <p:cBhvr>
                                        <p:cTn id="121" dur="500"/>
                                        <p:tgtEl>
                                          <p:spTgt spid="79"/>
                                        </p:tgtEl>
                                      </p:cBhvr>
                                    </p:animEffect>
                                  </p:childTnLst>
                                </p:cTn>
                              </p:par>
                              <p:par>
                                <p:cTn id="122" presetID="10" presetClass="entr" presetSubtype="0" fill="hold" grpId="0" nodeType="withEffect">
                                  <p:stCondLst>
                                    <p:cond delay="600"/>
                                  </p:stCondLst>
                                  <p:childTnLst>
                                    <p:set>
                                      <p:cBhvr>
                                        <p:cTn id="123" dur="1" fill="hold">
                                          <p:stCondLst>
                                            <p:cond delay="0"/>
                                          </p:stCondLst>
                                        </p:cTn>
                                        <p:tgtEl>
                                          <p:spTgt spid="85"/>
                                        </p:tgtEl>
                                        <p:attrNameLst>
                                          <p:attrName>style.visibility</p:attrName>
                                        </p:attrNameLst>
                                      </p:cBhvr>
                                      <p:to>
                                        <p:strVal val="visible"/>
                                      </p:to>
                                    </p:set>
                                    <p:animEffect transition="in" filter="fade">
                                      <p:cBhvr>
                                        <p:cTn id="124" dur="500"/>
                                        <p:tgtEl>
                                          <p:spTgt spid="85"/>
                                        </p:tgtEl>
                                      </p:cBhvr>
                                    </p:animEffect>
                                  </p:childTnLst>
                                </p:cTn>
                              </p:par>
                              <p:par>
                                <p:cTn id="125" presetID="1" presetClass="exit" presetSubtype="0" fill="hold" grpId="1" nodeType="withEffect">
                                  <p:stCondLst>
                                    <p:cond delay="800"/>
                                  </p:stCondLst>
                                  <p:childTnLst>
                                    <p:set>
                                      <p:cBhvr>
                                        <p:cTn id="126" dur="1" fill="hold">
                                          <p:stCondLst>
                                            <p:cond delay="0"/>
                                          </p:stCondLst>
                                        </p:cTn>
                                        <p:tgtEl>
                                          <p:spTgt spid="82"/>
                                        </p:tgtEl>
                                        <p:attrNameLst>
                                          <p:attrName>style.visibility</p:attrName>
                                        </p:attrNameLst>
                                      </p:cBhvr>
                                      <p:to>
                                        <p:strVal val="hidden"/>
                                      </p:to>
                                    </p:set>
                                  </p:childTnLst>
                                </p:cTn>
                              </p:par>
                              <p:par>
                                <p:cTn id="127" presetID="1" presetClass="exit" presetSubtype="0" fill="hold" grpId="1" nodeType="withEffect">
                                  <p:stCondLst>
                                    <p:cond delay="800"/>
                                  </p:stCondLst>
                                  <p:childTnLst>
                                    <p:set>
                                      <p:cBhvr>
                                        <p:cTn id="128" dur="1" fill="hold">
                                          <p:stCondLst>
                                            <p:cond delay="0"/>
                                          </p:stCondLst>
                                        </p:cTn>
                                        <p:tgtEl>
                                          <p:spTgt spid="83"/>
                                        </p:tgtEl>
                                        <p:attrNameLst>
                                          <p:attrName>style.visibility</p:attrName>
                                        </p:attrNameLst>
                                      </p:cBhvr>
                                      <p:to>
                                        <p:strVal val="hidden"/>
                                      </p:to>
                                    </p:set>
                                  </p:childTnLst>
                                </p:cTn>
                              </p:par>
                              <p:par>
                                <p:cTn id="129" presetID="1" presetClass="exit" presetSubtype="0" fill="hold" grpId="1" nodeType="withEffect">
                                  <p:stCondLst>
                                    <p:cond delay="800"/>
                                  </p:stCondLst>
                                  <p:childTnLst>
                                    <p:set>
                                      <p:cBhvr>
                                        <p:cTn id="130" dur="1" fill="hold">
                                          <p:stCondLst>
                                            <p:cond delay="0"/>
                                          </p:stCondLst>
                                        </p:cTn>
                                        <p:tgtEl>
                                          <p:spTgt spid="80"/>
                                        </p:tgtEl>
                                        <p:attrNameLst>
                                          <p:attrName>style.visibility</p:attrName>
                                        </p:attrNameLst>
                                      </p:cBhvr>
                                      <p:to>
                                        <p:strVal val="hidden"/>
                                      </p:to>
                                    </p:set>
                                  </p:childTnLst>
                                </p:cTn>
                              </p:par>
                              <p:par>
                                <p:cTn id="131" presetID="1" presetClass="exit" presetSubtype="0" fill="hold" grpId="1" nodeType="withEffect">
                                  <p:stCondLst>
                                    <p:cond delay="800"/>
                                  </p:stCondLst>
                                  <p:childTnLst>
                                    <p:set>
                                      <p:cBhvr>
                                        <p:cTn id="132" dur="1" fill="hold">
                                          <p:stCondLst>
                                            <p:cond delay="0"/>
                                          </p:stCondLst>
                                        </p:cTn>
                                        <p:tgtEl>
                                          <p:spTgt spid="78"/>
                                        </p:tgtEl>
                                        <p:attrNameLst>
                                          <p:attrName>style.visibility</p:attrName>
                                        </p:attrNameLst>
                                      </p:cBhvr>
                                      <p:to>
                                        <p:strVal val="hidden"/>
                                      </p:to>
                                    </p:set>
                                  </p:childTnLst>
                                </p:cTn>
                              </p:par>
                              <p:par>
                                <p:cTn id="133" presetID="1" presetClass="exit" presetSubtype="0" fill="hold" grpId="1" nodeType="withEffect">
                                  <p:stCondLst>
                                    <p:cond delay="800"/>
                                  </p:stCondLst>
                                  <p:childTnLst>
                                    <p:set>
                                      <p:cBhvr>
                                        <p:cTn id="134" dur="1" fill="hold">
                                          <p:stCondLst>
                                            <p:cond delay="0"/>
                                          </p:stCondLst>
                                        </p:cTn>
                                        <p:tgtEl>
                                          <p:spTgt spid="84"/>
                                        </p:tgtEl>
                                        <p:attrNameLst>
                                          <p:attrName>style.visibility</p:attrName>
                                        </p:attrNameLst>
                                      </p:cBhvr>
                                      <p:to>
                                        <p:strVal val="hidden"/>
                                      </p:to>
                                    </p:set>
                                  </p:childTnLst>
                                </p:cTn>
                              </p:par>
                              <p:par>
                                <p:cTn id="135" presetID="1" presetClass="exit" presetSubtype="0" fill="hold" grpId="1" nodeType="withEffect">
                                  <p:stCondLst>
                                    <p:cond delay="800"/>
                                  </p:stCondLst>
                                  <p:childTnLst>
                                    <p:set>
                                      <p:cBhvr>
                                        <p:cTn id="136" dur="1" fill="hold">
                                          <p:stCondLst>
                                            <p:cond delay="0"/>
                                          </p:stCondLst>
                                        </p:cTn>
                                        <p:tgtEl>
                                          <p:spTgt spid="81"/>
                                        </p:tgtEl>
                                        <p:attrNameLst>
                                          <p:attrName>style.visibility</p:attrName>
                                        </p:attrNameLst>
                                      </p:cBhvr>
                                      <p:to>
                                        <p:strVal val="hidden"/>
                                      </p:to>
                                    </p:set>
                                  </p:childTnLst>
                                </p:cTn>
                              </p:par>
                              <p:par>
                                <p:cTn id="137" presetID="1" presetClass="exit" presetSubtype="0" fill="hold" grpId="1" nodeType="withEffect">
                                  <p:stCondLst>
                                    <p:cond delay="800"/>
                                  </p:stCondLst>
                                  <p:childTnLst>
                                    <p:set>
                                      <p:cBhvr>
                                        <p:cTn id="138" dur="1" fill="hold">
                                          <p:stCondLst>
                                            <p:cond delay="0"/>
                                          </p:stCondLst>
                                        </p:cTn>
                                        <p:tgtEl>
                                          <p:spTgt spid="79"/>
                                        </p:tgtEl>
                                        <p:attrNameLst>
                                          <p:attrName>style.visibility</p:attrName>
                                        </p:attrNameLst>
                                      </p:cBhvr>
                                      <p:to>
                                        <p:strVal val="hidden"/>
                                      </p:to>
                                    </p:set>
                                  </p:childTnLst>
                                </p:cTn>
                              </p:par>
                              <p:par>
                                <p:cTn id="139" presetID="1" presetClass="exit" presetSubtype="0" fill="hold" grpId="1" nodeType="withEffect">
                                  <p:stCondLst>
                                    <p:cond delay="800"/>
                                  </p:stCondLst>
                                  <p:childTnLst>
                                    <p:set>
                                      <p:cBhvr>
                                        <p:cTn id="140" dur="1" fill="hold">
                                          <p:stCondLst>
                                            <p:cond delay="0"/>
                                          </p:stCondLst>
                                        </p:cTn>
                                        <p:tgtEl>
                                          <p:spTgt spid="85"/>
                                        </p:tgtEl>
                                        <p:attrNameLst>
                                          <p:attrName>style.visibility</p:attrName>
                                        </p:attrNameLst>
                                      </p:cBhvr>
                                      <p:to>
                                        <p:strVal val="hidden"/>
                                      </p:to>
                                    </p:set>
                                  </p:childTnLst>
                                </p:cTn>
                              </p:par>
                              <p:par>
                                <p:cTn id="141" presetID="1" presetClass="entr" presetSubtype="0" fill="hold" nodeType="withEffect">
                                  <p:stCondLst>
                                    <p:cond delay="800"/>
                                  </p:stCondLst>
                                  <p:childTnLst>
                                    <p:set>
                                      <p:cBhvr>
                                        <p:cTn id="142" dur="1" fill="hold">
                                          <p:stCondLst>
                                            <p:cond delay="0"/>
                                          </p:stCondLst>
                                        </p:cTn>
                                        <p:tgtEl>
                                          <p:spTgt spid="7"/>
                                        </p:tgtEl>
                                        <p:attrNameLst>
                                          <p:attrName>style.visibility</p:attrName>
                                        </p:attrNameLst>
                                      </p:cBhvr>
                                      <p:to>
                                        <p:strVal val="visible"/>
                                      </p:to>
                                    </p:set>
                                  </p:childTnLst>
                                </p:cTn>
                              </p:par>
                              <p:par>
                                <p:cTn id="143" presetID="8" presetClass="emph" presetSubtype="0" accel="100000" fill="hold" nodeType="withEffect">
                                  <p:stCondLst>
                                    <p:cond delay="800"/>
                                  </p:stCondLst>
                                  <p:childTnLst>
                                    <p:animRot by="43200000">
                                      <p:cBhvr>
                                        <p:cTn id="144" dur="500" fill="hold"/>
                                        <p:tgtEl>
                                          <p:spTgt spid="7"/>
                                        </p:tgtEl>
                                        <p:attrNameLst>
                                          <p:attrName>r</p:attrName>
                                        </p:attrNameLst>
                                      </p:cBhvr>
                                    </p:animRot>
                                  </p:childTnLst>
                                </p:cTn>
                              </p:par>
                              <p:par>
                                <p:cTn id="145" presetID="21" presetClass="entr" presetSubtype="8" fill="hold" grpId="0" nodeType="withEffect">
                                  <p:stCondLst>
                                    <p:cond delay="1050"/>
                                  </p:stCondLst>
                                  <p:childTnLst>
                                    <p:set>
                                      <p:cBhvr>
                                        <p:cTn id="146" dur="1" fill="hold">
                                          <p:stCondLst>
                                            <p:cond delay="0"/>
                                          </p:stCondLst>
                                        </p:cTn>
                                        <p:tgtEl>
                                          <p:spTgt spid="95"/>
                                        </p:tgtEl>
                                        <p:attrNameLst>
                                          <p:attrName>style.visibility</p:attrName>
                                        </p:attrNameLst>
                                      </p:cBhvr>
                                      <p:to>
                                        <p:strVal val="visible"/>
                                      </p:to>
                                    </p:set>
                                    <p:animEffect transition="in" filter="wheel(8)">
                                      <p:cBhvr>
                                        <p:cTn id="147" dur="300"/>
                                        <p:tgtEl>
                                          <p:spTgt spid="95"/>
                                        </p:tgtEl>
                                      </p:cBhvr>
                                    </p:animEffect>
                                  </p:childTnLst>
                                </p:cTn>
                              </p:par>
                              <p:par>
                                <p:cTn id="148" presetID="10" presetClass="exit" presetSubtype="0" fill="hold" nodeType="withEffect">
                                  <p:stCondLst>
                                    <p:cond delay="1050"/>
                                  </p:stCondLst>
                                  <p:childTnLst>
                                    <p:animEffect transition="out" filter="fade">
                                      <p:cBhvr>
                                        <p:cTn id="149" dur="500"/>
                                        <p:tgtEl>
                                          <p:spTgt spid="7"/>
                                        </p:tgtEl>
                                      </p:cBhvr>
                                    </p:animEffect>
                                    <p:set>
                                      <p:cBhvr>
                                        <p:cTn id="150" dur="1" fill="hold">
                                          <p:stCondLst>
                                            <p:cond delay="499"/>
                                          </p:stCondLst>
                                        </p:cTn>
                                        <p:tgtEl>
                                          <p:spTgt spid="7"/>
                                        </p:tgtEl>
                                        <p:attrNameLst>
                                          <p:attrName>style.visibility</p:attrName>
                                        </p:attrNameLst>
                                      </p:cBhvr>
                                      <p:to>
                                        <p:strVal val="hidden"/>
                                      </p:to>
                                    </p:set>
                                  </p:childTnLst>
                                </p:cTn>
                              </p:par>
                              <p:par>
                                <p:cTn id="151" presetID="53" presetClass="exit" presetSubtype="32" fill="hold" grpId="1" nodeType="withEffect">
                                  <p:stCondLst>
                                    <p:cond delay="1500"/>
                                  </p:stCondLst>
                                  <p:childTnLst>
                                    <p:anim calcmode="lin" valueType="num">
                                      <p:cBhvr>
                                        <p:cTn id="152" dur="500"/>
                                        <p:tgtEl>
                                          <p:spTgt spid="95"/>
                                        </p:tgtEl>
                                        <p:attrNameLst>
                                          <p:attrName>ppt_w</p:attrName>
                                        </p:attrNameLst>
                                      </p:cBhvr>
                                      <p:tavLst>
                                        <p:tav tm="0">
                                          <p:val>
                                            <p:strVal val="ppt_w"/>
                                          </p:val>
                                        </p:tav>
                                        <p:tav tm="100000">
                                          <p:val>
                                            <p:fltVal val="0"/>
                                          </p:val>
                                        </p:tav>
                                      </p:tavLst>
                                    </p:anim>
                                    <p:anim calcmode="lin" valueType="num">
                                      <p:cBhvr>
                                        <p:cTn id="153" dur="500"/>
                                        <p:tgtEl>
                                          <p:spTgt spid="95"/>
                                        </p:tgtEl>
                                        <p:attrNameLst>
                                          <p:attrName>ppt_h</p:attrName>
                                        </p:attrNameLst>
                                      </p:cBhvr>
                                      <p:tavLst>
                                        <p:tav tm="0">
                                          <p:val>
                                            <p:strVal val="ppt_h"/>
                                          </p:val>
                                        </p:tav>
                                        <p:tav tm="100000">
                                          <p:val>
                                            <p:fltVal val="0"/>
                                          </p:val>
                                        </p:tav>
                                      </p:tavLst>
                                    </p:anim>
                                    <p:animEffect transition="out" filter="fade">
                                      <p:cBhvr>
                                        <p:cTn id="154" dur="500"/>
                                        <p:tgtEl>
                                          <p:spTgt spid="95"/>
                                        </p:tgtEl>
                                      </p:cBhvr>
                                    </p:animEffect>
                                    <p:set>
                                      <p:cBhvr>
                                        <p:cTn id="155" dur="1" fill="hold">
                                          <p:stCondLst>
                                            <p:cond delay="499"/>
                                          </p:stCondLst>
                                        </p:cTn>
                                        <p:tgtEl>
                                          <p:spTgt spid="95"/>
                                        </p:tgtEl>
                                        <p:attrNameLst>
                                          <p:attrName>style.visibility</p:attrName>
                                        </p:attrNameLst>
                                      </p:cBhvr>
                                      <p:to>
                                        <p:strVal val="hidden"/>
                                      </p:to>
                                    </p:set>
                                  </p:childTnLst>
                                </p:cTn>
                              </p:par>
                              <p:par>
                                <p:cTn id="156" presetID="1" presetClass="entr" presetSubtype="0" fill="hold" grpId="0" nodeType="withEffect">
                                  <p:stCondLst>
                                    <p:cond delay="3300"/>
                                  </p:stCondLst>
                                  <p:childTnLst>
                                    <p:set>
                                      <p:cBhvr>
                                        <p:cTn id="157" dur="1" fill="hold">
                                          <p:stCondLst>
                                            <p:cond delay="0"/>
                                          </p:stCondLst>
                                        </p:cTn>
                                        <p:tgtEl>
                                          <p:spTgt spid="5"/>
                                        </p:tgtEl>
                                        <p:attrNameLst>
                                          <p:attrName>style.visibility</p:attrName>
                                        </p:attrNameLst>
                                      </p:cBhvr>
                                      <p:to>
                                        <p:strVal val="visible"/>
                                      </p:to>
                                    </p:set>
                                  </p:childTnLst>
                                </p:cTn>
                              </p:par>
                              <p:par>
                                <p:cTn id="158" presetID="2" presetClass="entr" presetSubtype="1" fill="hold" nodeType="withEffect">
                                  <p:stCondLst>
                                    <p:cond delay="3300"/>
                                  </p:stCondLst>
                                  <p:childTnLst>
                                    <p:set>
                                      <p:cBhvr>
                                        <p:cTn id="159" dur="1" fill="hold">
                                          <p:stCondLst>
                                            <p:cond delay="0"/>
                                          </p:stCondLst>
                                        </p:cTn>
                                        <p:tgtEl>
                                          <p:spTgt spid="38"/>
                                        </p:tgtEl>
                                        <p:attrNameLst>
                                          <p:attrName>style.visibility</p:attrName>
                                        </p:attrNameLst>
                                      </p:cBhvr>
                                      <p:to>
                                        <p:strVal val="visible"/>
                                      </p:to>
                                    </p:set>
                                    <p:anim calcmode="lin" valueType="num">
                                      <p:cBhvr additive="base">
                                        <p:cTn id="160" dur="500" fill="hold"/>
                                        <p:tgtEl>
                                          <p:spTgt spid="38"/>
                                        </p:tgtEl>
                                        <p:attrNameLst>
                                          <p:attrName>ppt_x</p:attrName>
                                        </p:attrNameLst>
                                      </p:cBhvr>
                                      <p:tavLst>
                                        <p:tav tm="0">
                                          <p:val>
                                            <p:strVal val="#ppt_x"/>
                                          </p:val>
                                        </p:tav>
                                        <p:tav tm="100000">
                                          <p:val>
                                            <p:strVal val="#ppt_x"/>
                                          </p:val>
                                        </p:tav>
                                      </p:tavLst>
                                    </p:anim>
                                    <p:anim calcmode="lin" valueType="num">
                                      <p:cBhvr additive="base">
                                        <p:cTn id="161" dur="500" fill="hold"/>
                                        <p:tgtEl>
                                          <p:spTgt spid="38"/>
                                        </p:tgtEl>
                                        <p:attrNameLst>
                                          <p:attrName>ppt_y</p:attrName>
                                        </p:attrNameLst>
                                      </p:cBhvr>
                                      <p:tavLst>
                                        <p:tav tm="0">
                                          <p:val>
                                            <p:strVal val="0-#ppt_h/2"/>
                                          </p:val>
                                        </p:tav>
                                        <p:tav tm="100000">
                                          <p:val>
                                            <p:strVal val="#ppt_y"/>
                                          </p:val>
                                        </p:tav>
                                      </p:tavLst>
                                    </p:anim>
                                  </p:childTnLst>
                                </p:cTn>
                              </p:par>
                              <p:par>
                                <p:cTn id="162" presetID="47" presetClass="entr" presetSubtype="0" fill="hold" nodeType="withEffect">
                                  <p:stCondLst>
                                    <p:cond delay="3600"/>
                                  </p:stCondLst>
                                  <p:childTnLst>
                                    <p:set>
                                      <p:cBhvr>
                                        <p:cTn id="163" dur="1" fill="hold">
                                          <p:stCondLst>
                                            <p:cond delay="0"/>
                                          </p:stCondLst>
                                        </p:cTn>
                                        <p:tgtEl>
                                          <p:spTgt spid="30"/>
                                        </p:tgtEl>
                                        <p:attrNameLst>
                                          <p:attrName>style.visibility</p:attrName>
                                        </p:attrNameLst>
                                      </p:cBhvr>
                                      <p:to>
                                        <p:strVal val="visible"/>
                                      </p:to>
                                    </p:set>
                                    <p:animEffect transition="in" filter="fade">
                                      <p:cBhvr>
                                        <p:cTn id="164" dur="500"/>
                                        <p:tgtEl>
                                          <p:spTgt spid="30"/>
                                        </p:tgtEl>
                                      </p:cBhvr>
                                    </p:animEffect>
                                    <p:anim calcmode="lin" valueType="num">
                                      <p:cBhvr>
                                        <p:cTn id="165" dur="500" fill="hold"/>
                                        <p:tgtEl>
                                          <p:spTgt spid="30"/>
                                        </p:tgtEl>
                                        <p:attrNameLst>
                                          <p:attrName>ppt_x</p:attrName>
                                        </p:attrNameLst>
                                      </p:cBhvr>
                                      <p:tavLst>
                                        <p:tav tm="0">
                                          <p:val>
                                            <p:strVal val="#ppt_x"/>
                                          </p:val>
                                        </p:tav>
                                        <p:tav tm="100000">
                                          <p:val>
                                            <p:strVal val="#ppt_x"/>
                                          </p:val>
                                        </p:tav>
                                      </p:tavLst>
                                    </p:anim>
                                    <p:anim calcmode="lin" valueType="num">
                                      <p:cBhvr>
                                        <p:cTn id="166" dur="500" fill="hold"/>
                                        <p:tgtEl>
                                          <p:spTgt spid="30"/>
                                        </p:tgtEl>
                                        <p:attrNameLst>
                                          <p:attrName>ppt_y</p:attrName>
                                        </p:attrNameLst>
                                      </p:cBhvr>
                                      <p:tavLst>
                                        <p:tav tm="0">
                                          <p:val>
                                            <p:strVal val="#ppt_y-.1"/>
                                          </p:val>
                                        </p:tav>
                                        <p:tav tm="100000">
                                          <p:val>
                                            <p:strVal val="#ppt_y"/>
                                          </p:val>
                                        </p:tav>
                                      </p:tavLst>
                                    </p:anim>
                                  </p:childTnLst>
                                </p:cTn>
                              </p:par>
                              <p:par>
                                <p:cTn id="167" presetID="10" presetClass="entr" presetSubtype="0" fill="hold" grpId="0" nodeType="withEffect">
                                  <p:stCondLst>
                                    <p:cond delay="4000"/>
                                  </p:stCondLst>
                                  <p:childTnLst>
                                    <p:set>
                                      <p:cBhvr>
                                        <p:cTn id="168" dur="1" fill="hold">
                                          <p:stCondLst>
                                            <p:cond delay="0"/>
                                          </p:stCondLst>
                                        </p:cTn>
                                        <p:tgtEl>
                                          <p:spTgt spid="8"/>
                                        </p:tgtEl>
                                        <p:attrNameLst>
                                          <p:attrName>style.visibility</p:attrName>
                                        </p:attrNameLst>
                                      </p:cBhvr>
                                      <p:to>
                                        <p:strVal val="visible"/>
                                      </p:to>
                                    </p:set>
                                    <p:animEffect transition="in" filter="fade">
                                      <p:cBhvr>
                                        <p:cTn id="169" dur="500"/>
                                        <p:tgtEl>
                                          <p:spTgt spid="8"/>
                                        </p:tgtEl>
                                      </p:cBhvr>
                                    </p:animEffect>
                                  </p:childTnLst>
                                </p:cTn>
                              </p:par>
                              <p:par>
                                <p:cTn id="170" presetID="2" presetClass="entr" presetSubtype="8" decel="100000" fill="hold" grpId="0" nodeType="withEffect">
                                  <p:stCondLst>
                                    <p:cond delay="4800"/>
                                  </p:stCondLst>
                                  <p:childTnLst>
                                    <p:set>
                                      <p:cBhvr>
                                        <p:cTn id="171" dur="1" fill="hold">
                                          <p:stCondLst>
                                            <p:cond delay="0"/>
                                          </p:stCondLst>
                                        </p:cTn>
                                        <p:tgtEl>
                                          <p:spTgt spid="27"/>
                                        </p:tgtEl>
                                        <p:attrNameLst>
                                          <p:attrName>style.visibility</p:attrName>
                                        </p:attrNameLst>
                                      </p:cBhvr>
                                      <p:to>
                                        <p:strVal val="visible"/>
                                      </p:to>
                                    </p:set>
                                    <p:anim calcmode="lin" valueType="num">
                                      <p:cBhvr additive="base">
                                        <p:cTn id="172" dur="500" fill="hold"/>
                                        <p:tgtEl>
                                          <p:spTgt spid="27"/>
                                        </p:tgtEl>
                                        <p:attrNameLst>
                                          <p:attrName>ppt_x</p:attrName>
                                        </p:attrNameLst>
                                      </p:cBhvr>
                                      <p:tavLst>
                                        <p:tav tm="0">
                                          <p:val>
                                            <p:strVal val="0-#ppt_w/2"/>
                                          </p:val>
                                        </p:tav>
                                        <p:tav tm="100000">
                                          <p:val>
                                            <p:strVal val="#ppt_x"/>
                                          </p:val>
                                        </p:tav>
                                      </p:tavLst>
                                    </p:anim>
                                    <p:anim calcmode="lin" valueType="num">
                                      <p:cBhvr additive="base">
                                        <p:cTn id="173" dur="500" fill="hold"/>
                                        <p:tgtEl>
                                          <p:spTgt spid="27"/>
                                        </p:tgtEl>
                                        <p:attrNameLst>
                                          <p:attrName>ppt_y</p:attrName>
                                        </p:attrNameLst>
                                      </p:cBhvr>
                                      <p:tavLst>
                                        <p:tav tm="0">
                                          <p:val>
                                            <p:strVal val="#ppt_y"/>
                                          </p:val>
                                        </p:tav>
                                        <p:tav tm="100000">
                                          <p:val>
                                            <p:strVal val="#ppt_y"/>
                                          </p:val>
                                        </p:tav>
                                      </p:tavLst>
                                    </p:anim>
                                  </p:childTnLst>
                                </p:cTn>
                              </p:par>
                              <p:par>
                                <p:cTn id="174" presetID="10" presetClass="entr" presetSubtype="0" fill="hold" nodeType="withEffect">
                                  <p:stCondLst>
                                    <p:cond delay="5700"/>
                                  </p:stCondLst>
                                  <p:childTnLst>
                                    <p:set>
                                      <p:cBhvr>
                                        <p:cTn id="175" dur="1" fill="hold">
                                          <p:stCondLst>
                                            <p:cond delay="0"/>
                                          </p:stCondLst>
                                        </p:cTn>
                                        <p:tgtEl>
                                          <p:spTgt spid="17"/>
                                        </p:tgtEl>
                                        <p:attrNameLst>
                                          <p:attrName>style.visibility</p:attrName>
                                        </p:attrNameLst>
                                      </p:cBhvr>
                                      <p:to>
                                        <p:strVal val="visible"/>
                                      </p:to>
                                    </p:set>
                                    <p:animEffect transition="in" filter="fade">
                                      <p:cBhvr>
                                        <p:cTn id="176" dur="500"/>
                                        <p:tgtEl>
                                          <p:spTgt spid="17"/>
                                        </p:tgtEl>
                                      </p:cBhvr>
                                    </p:animEffect>
                                  </p:childTnLst>
                                </p:cTn>
                              </p:par>
                              <p:par>
                                <p:cTn id="177" presetID="10" presetClass="entr" presetSubtype="0" fill="hold" nodeType="withEffect">
                                  <p:stCondLst>
                                    <p:cond delay="6100"/>
                                  </p:stCondLst>
                                  <p:childTnLst>
                                    <p:set>
                                      <p:cBhvr>
                                        <p:cTn id="178" dur="1" fill="hold">
                                          <p:stCondLst>
                                            <p:cond delay="0"/>
                                          </p:stCondLst>
                                        </p:cTn>
                                        <p:tgtEl>
                                          <p:spTgt spid="19"/>
                                        </p:tgtEl>
                                        <p:attrNameLst>
                                          <p:attrName>style.visibility</p:attrName>
                                        </p:attrNameLst>
                                      </p:cBhvr>
                                      <p:to>
                                        <p:strVal val="visible"/>
                                      </p:to>
                                    </p:set>
                                    <p:animEffect transition="in" filter="fade">
                                      <p:cBhvr>
                                        <p:cTn id="179" dur="500"/>
                                        <p:tgtEl>
                                          <p:spTgt spid="19"/>
                                        </p:tgtEl>
                                      </p:cBhvr>
                                    </p:animEffect>
                                  </p:childTnLst>
                                </p:cTn>
                              </p:par>
                              <p:par>
                                <p:cTn id="180" presetID="10" presetClass="entr" presetSubtype="0" fill="hold" nodeType="withEffect">
                                  <p:stCondLst>
                                    <p:cond delay="6300"/>
                                  </p:stCondLst>
                                  <p:childTnLst>
                                    <p:set>
                                      <p:cBhvr>
                                        <p:cTn id="181" dur="1" fill="hold">
                                          <p:stCondLst>
                                            <p:cond delay="0"/>
                                          </p:stCondLst>
                                        </p:cTn>
                                        <p:tgtEl>
                                          <p:spTgt spid="20"/>
                                        </p:tgtEl>
                                        <p:attrNameLst>
                                          <p:attrName>style.visibility</p:attrName>
                                        </p:attrNameLst>
                                      </p:cBhvr>
                                      <p:to>
                                        <p:strVal val="visible"/>
                                      </p:to>
                                    </p:set>
                                    <p:animEffect transition="in" filter="fade">
                                      <p:cBhvr>
                                        <p:cTn id="182" dur="500"/>
                                        <p:tgtEl>
                                          <p:spTgt spid="20"/>
                                        </p:tgtEl>
                                      </p:cBhvr>
                                    </p:animEffect>
                                  </p:childTnLst>
                                </p:cTn>
                              </p:par>
                              <p:par>
                                <p:cTn id="183" presetID="10" presetClass="entr" presetSubtype="0" fill="hold" nodeType="withEffect">
                                  <p:stCondLst>
                                    <p:cond delay="6500"/>
                                  </p:stCondLst>
                                  <p:childTnLst>
                                    <p:set>
                                      <p:cBhvr>
                                        <p:cTn id="184" dur="1" fill="hold">
                                          <p:stCondLst>
                                            <p:cond delay="0"/>
                                          </p:stCondLst>
                                        </p:cTn>
                                        <p:tgtEl>
                                          <p:spTgt spid="4"/>
                                        </p:tgtEl>
                                        <p:attrNameLst>
                                          <p:attrName>style.visibility</p:attrName>
                                        </p:attrNameLst>
                                      </p:cBhvr>
                                      <p:to>
                                        <p:strVal val="visible"/>
                                      </p:to>
                                    </p:set>
                                    <p:animEffect transition="in" filter="fade">
                                      <p:cBhvr>
                                        <p:cTn id="185" dur="500"/>
                                        <p:tgtEl>
                                          <p:spTgt spid="4"/>
                                        </p:tgtEl>
                                      </p:cBhvr>
                                    </p:animEffect>
                                  </p:childTnLst>
                                </p:cTn>
                              </p:par>
                              <p:par>
                                <p:cTn id="186" presetID="10" presetClass="entr" presetSubtype="0" fill="hold" nodeType="withEffect">
                                  <p:stCondLst>
                                    <p:cond delay="6700"/>
                                  </p:stCondLst>
                                  <p:childTnLst>
                                    <p:set>
                                      <p:cBhvr>
                                        <p:cTn id="187" dur="1" fill="hold">
                                          <p:stCondLst>
                                            <p:cond delay="0"/>
                                          </p:stCondLst>
                                        </p:cTn>
                                        <p:tgtEl>
                                          <p:spTgt spid="24"/>
                                        </p:tgtEl>
                                        <p:attrNameLst>
                                          <p:attrName>style.visibility</p:attrName>
                                        </p:attrNameLst>
                                      </p:cBhvr>
                                      <p:to>
                                        <p:strVal val="visible"/>
                                      </p:to>
                                    </p:set>
                                    <p:animEffect transition="in" filter="fade">
                                      <p:cBhvr>
                                        <p:cTn id="188" dur="500"/>
                                        <p:tgtEl>
                                          <p:spTgt spid="24"/>
                                        </p:tgtEl>
                                      </p:cBhvr>
                                    </p:animEffect>
                                  </p:childTnLst>
                                </p:cTn>
                              </p:par>
                            </p:childTnLst>
                          </p:cTn>
                        </p:par>
                        <p:par>
                          <p:cTn id="189" fill="hold">
                            <p:stCondLst>
                              <p:cond delay="500"/>
                            </p:stCondLst>
                            <p:childTnLst>
                              <p:par>
                                <p:cTn id="190" presetID="2" presetClass="entr" presetSubtype="4" fill="hold" grpId="0" nodeType="afterEffect">
                                  <p:stCondLst>
                                    <p:cond delay="0"/>
                                  </p:stCondLst>
                                  <p:childTnLst>
                                    <p:set>
                                      <p:cBhvr>
                                        <p:cTn id="191" dur="1" fill="hold">
                                          <p:stCondLst>
                                            <p:cond delay="0"/>
                                          </p:stCondLst>
                                        </p:cTn>
                                        <p:tgtEl>
                                          <p:spTgt spid="9"/>
                                        </p:tgtEl>
                                        <p:attrNameLst>
                                          <p:attrName>style.visibility</p:attrName>
                                        </p:attrNameLst>
                                      </p:cBhvr>
                                      <p:to>
                                        <p:strVal val="visible"/>
                                      </p:to>
                                    </p:set>
                                    <p:anim calcmode="lin" valueType="num">
                                      <p:cBhvr additive="base">
                                        <p:cTn id="192" dur="500" fill="hold"/>
                                        <p:tgtEl>
                                          <p:spTgt spid="9"/>
                                        </p:tgtEl>
                                        <p:attrNameLst>
                                          <p:attrName>ppt_x</p:attrName>
                                        </p:attrNameLst>
                                      </p:cBhvr>
                                      <p:tavLst>
                                        <p:tav tm="0">
                                          <p:val>
                                            <p:strVal val="#ppt_x"/>
                                          </p:val>
                                        </p:tav>
                                        <p:tav tm="100000">
                                          <p:val>
                                            <p:strVal val="#ppt_x"/>
                                          </p:val>
                                        </p:tav>
                                      </p:tavLst>
                                    </p:anim>
                                    <p:anim calcmode="lin" valueType="num">
                                      <p:cBhvr additive="base">
                                        <p:cTn id="19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p:bldP spid="78" grpId="0" animBg="1"/>
      <p:bldP spid="78" grpId="1" animBg="1"/>
      <p:bldP spid="79" grpId="0" animBg="1"/>
      <p:bldP spid="79"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95" grpId="0" animBg="1"/>
      <p:bldP spid="95" grpId="1" animBg="1"/>
      <p:bldP spid="5" grpId="0" animBg="1"/>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4" name="Rectangle 8"/>
          <p:cNvSpPr>
            <a:spLocks noGrp="1" noChangeArrowheads="1"/>
          </p:cNvSpPr>
          <p:nvPr>
            <p:ph type="body" idx="1"/>
          </p:nvPr>
        </p:nvSpPr>
        <p:spPr>
          <a:xfrm>
            <a:off x="610235" y="346710"/>
            <a:ext cx="10972165" cy="5798820"/>
          </a:xfrm>
        </p:spPr>
        <p:txBody>
          <a:bodyPr/>
          <a:lstStyle/>
          <a:p>
            <a:pPr marL="3175" indent="-3175">
              <a:buFont typeface="Wingdings" panose="05000000000000000000" pitchFamily="2" charset="2"/>
              <a:buNone/>
            </a:pPr>
            <a:r>
              <a:rPr sz="2400">
                <a:latin typeface="Arial" panose="020B0604020202020204" pitchFamily="34" charset="0"/>
                <a:sym typeface="+mn-ea"/>
              </a:rPr>
              <a:t>非法集资人、非法集资协助人的定义（《条例》第三条）：1.包括单位和个人；2.非法集资协助人以明知为要件；3.强调非法性，区别于集资参与人。</a:t>
            </a:r>
            <a:endParaRPr sz="2400">
              <a:latin typeface="Arial" panose="020B0604020202020204" pitchFamily="34" charset="0"/>
              <a:sym typeface="+mn-ea"/>
            </a:endParaRPr>
          </a:p>
          <a:p>
            <a:pPr marL="3175" indent="-3175">
              <a:buFont typeface="Wingdings" panose="05000000000000000000" pitchFamily="2" charset="2"/>
              <a:buNone/>
            </a:pPr>
            <a:endParaRPr sz="2400">
              <a:latin typeface="Arial" panose="020B0604020202020204" pitchFamily="34" charset="0"/>
              <a:sym typeface="+mn-ea"/>
            </a:endParaRPr>
          </a:p>
          <a:p>
            <a:pPr marL="3175" indent="-3175">
              <a:buFont typeface="Wingdings" panose="05000000000000000000" pitchFamily="2" charset="2"/>
              <a:buNone/>
            </a:pPr>
            <a:r>
              <a:rPr lang="zh-CN" altLang="en-US" sz="3600">
                <a:solidFill>
                  <a:schemeClr val="tx2"/>
                </a:solidFill>
                <a:latin typeface="+mj-lt"/>
                <a:ea typeface="+mj-ea"/>
                <a:cs typeface="+mj-cs"/>
                <a:sym typeface="+mn-ea"/>
              </a:rPr>
              <a:t>适用范围</a:t>
            </a:r>
            <a:r>
              <a:rPr lang="zh-CN" altLang="en-US" sz="2800" b="1">
                <a:solidFill>
                  <a:schemeClr val="tx2"/>
                </a:solidFill>
                <a:latin typeface="宋体" panose="02010600030101010101" pitchFamily="2" charset="-122"/>
                <a:ea typeface="+mj-ea"/>
                <a:cs typeface="+mj-cs"/>
                <a:sym typeface="+mn-ea"/>
              </a:rPr>
              <a:t>——《条例》第二条第二款</a:t>
            </a:r>
            <a:r>
              <a:rPr sz="2400">
                <a:latin typeface="Arial" panose="020B0604020202020204" pitchFamily="34" charset="0"/>
                <a:sym typeface="+mn-ea"/>
              </a:rPr>
              <a:t>        </a:t>
            </a:r>
            <a:endParaRPr sz="2400">
              <a:latin typeface="Arial" panose="020B0604020202020204" pitchFamily="34" charset="0"/>
              <a:sym typeface="+mn-ea"/>
            </a:endParaRPr>
          </a:p>
          <a:p>
            <a:pPr marL="3175" indent="-3175">
              <a:buFont typeface="Wingdings" panose="05000000000000000000" pitchFamily="2" charset="2"/>
              <a:buNone/>
            </a:pPr>
            <a:endParaRPr sz="2400">
              <a:latin typeface="Arial" panose="020B0604020202020204" pitchFamily="34" charset="0"/>
              <a:sym typeface="+mn-ea"/>
            </a:endParaRPr>
          </a:p>
          <a:p>
            <a:pPr marL="3175" indent="-3175">
              <a:buFont typeface="Wingdings" panose="05000000000000000000" pitchFamily="2" charset="2"/>
              <a:buNone/>
            </a:pPr>
            <a:r>
              <a:rPr sz="2400" b="1">
                <a:latin typeface="Arial" panose="020B0604020202020204" pitchFamily="34" charset="0"/>
                <a:sym typeface="+mn-ea"/>
              </a:rPr>
              <a:t>非法集资的防范：</a:t>
            </a:r>
            <a:r>
              <a:rPr sz="2400">
                <a:latin typeface="Arial" panose="020B0604020202020204" pitchFamily="34" charset="0"/>
                <a:sym typeface="+mn-ea"/>
              </a:rPr>
              <a:t>防范为主、打早打小，行政机关、市场主体、行业协会商会、基层群众自治组织形成合力。</a:t>
            </a:r>
            <a:endParaRPr sz="2400">
              <a:latin typeface="Arial" panose="020B0604020202020204" pitchFamily="34" charset="0"/>
              <a:sym typeface="+mn-ea"/>
            </a:endParaRPr>
          </a:p>
          <a:p>
            <a:pPr marL="3175" indent="-3175">
              <a:buFont typeface="Wingdings" panose="05000000000000000000" pitchFamily="2" charset="2"/>
              <a:buNone/>
            </a:pPr>
            <a:r>
              <a:rPr sz="2400" b="1">
                <a:latin typeface="Arial" panose="020B0604020202020204" pitchFamily="34" charset="0"/>
                <a:sym typeface="+mn-ea"/>
              </a:rPr>
              <a:t>行政机关对非法集资的处置：</a:t>
            </a:r>
            <a:r>
              <a:rPr sz="2400">
                <a:latin typeface="Arial" panose="020B0604020202020204" pitchFamily="34" charset="0"/>
                <a:sym typeface="+mn-ea"/>
              </a:rPr>
              <a:t>提升行政处置效能，着力解决行政机关防范和处置非法集资依据不足、手段不够等问题；与刑事司法处置做好衔接（移送等规定）。</a:t>
            </a:r>
            <a:endParaRPr sz="2400">
              <a:latin typeface="Arial" panose="020B0604020202020204" pitchFamily="34" charset="0"/>
              <a:sym typeface="+mn-ea"/>
            </a:endParaRPr>
          </a:p>
          <a:p>
            <a:pPr marL="3175" indent="-3175">
              <a:buFont typeface="Wingdings" panose="05000000000000000000" pitchFamily="2" charset="2"/>
              <a:buNone/>
            </a:pPr>
            <a:endParaRPr sz="2400">
              <a:latin typeface="Arial" panose="020B0604020202020204" pitchFamily="34" charset="0"/>
              <a:sym typeface="+mn-ea"/>
            </a:endParaRPr>
          </a:p>
          <a:p>
            <a:pPr marL="3175" indent="-3175">
              <a:buFont typeface="Wingdings" panose="05000000000000000000" pitchFamily="2" charset="2"/>
              <a:buNone/>
            </a:pPr>
            <a:r>
              <a:rPr sz="2400">
                <a:latin typeface="Arial" panose="020B0604020202020204" pitchFamily="34" charset="0"/>
                <a:sym typeface="+mn-ea"/>
              </a:rPr>
              <a:t>法律、行政法规对非法从事银行、证券、保险、外汇等金融业务活动另有规定的，适用其规定。——与现有法律法规做好衔接，问题导向，弥补短板。</a:t>
            </a:r>
            <a:endParaRPr sz="2400">
              <a:latin typeface="Arial" panose="020B0604020202020204" pitchFamily="34" charset="0"/>
              <a:sym typeface="+mn-ea"/>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
        <p:nvSpPr>
          <p:cNvPr id="2" name="标题 1"/>
          <p:cNvSpPr/>
          <p:nvPr>
            <p:ph type="title"/>
          </p:nvPr>
        </p:nvSpPr>
        <p:spPr/>
        <p:txBody>
          <a:bodyPr/>
          <a:p>
            <a:r>
              <a:rPr lang="zh-CN" altLang="en-US" kern="1200">
                <a:solidFill>
                  <a:schemeClr val="tx1"/>
                </a:solidFill>
                <a:latin typeface="+mn-lt"/>
                <a:ea typeface="+mn-ea"/>
                <a:cs typeface="+mn-cs"/>
                <a:sym typeface="+mn-ea"/>
              </a:rPr>
              <a:t>         </a:t>
            </a: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菱形 1"/>
          <p:cNvSpPr/>
          <p:nvPr/>
        </p:nvSpPr>
        <p:spPr>
          <a:xfrm>
            <a:off x="4295775" y="876300"/>
            <a:ext cx="3600450" cy="3600450"/>
          </a:xfrm>
          <a:prstGeom prst="diamond">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6" name="文本框 5"/>
          <p:cNvSpPr txBox="1">
            <a:spLocks noChangeArrowheads="1"/>
          </p:cNvSpPr>
          <p:nvPr/>
        </p:nvSpPr>
        <p:spPr bwMode="auto">
          <a:xfrm>
            <a:off x="2439988" y="5210175"/>
            <a:ext cx="8716962" cy="632460"/>
          </a:xfrm>
          <a:prstGeom prst="rect">
            <a:avLst/>
          </a:prstGeom>
          <a:noFill/>
          <a:ln w="9525">
            <a:noFill/>
            <a:miter lim="800000"/>
          </a:ln>
        </p:spPr>
        <p:txBody>
          <a:bodyPr>
            <a:spAutoFit/>
          </a:bodyPr>
          <a:lstStyle/>
          <a:p>
            <a:pPr algn="ctr">
              <a:lnSpc>
                <a:spcPct val="80000"/>
              </a:lnSpc>
            </a:pPr>
            <a:r>
              <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工作机制与分工</a:t>
            </a:r>
            <a:endParaRPr lang="en-US" altLang="zh-CN"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p:cNvSpPr txBox="1">
            <a:spLocks noChangeArrowheads="1"/>
          </p:cNvSpPr>
          <p:nvPr/>
        </p:nvSpPr>
        <p:spPr bwMode="auto">
          <a:xfrm>
            <a:off x="4210050" y="1890713"/>
            <a:ext cx="3771900" cy="1555750"/>
          </a:xfrm>
          <a:prstGeom prst="rect">
            <a:avLst/>
          </a:prstGeom>
          <a:noFill/>
          <a:ln w="9525">
            <a:noFill/>
            <a:miter lim="800000"/>
          </a:ln>
        </p:spPr>
        <p:txBody>
          <a:bodyPr>
            <a:spAutoFit/>
          </a:bodyPr>
          <a:lstStyle/>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PART</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III</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直角三角形 11"/>
          <p:cNvSpPr>
            <a:spLocks noChangeAspect="1"/>
          </p:cNvSpPr>
          <p:nvPr/>
        </p:nvSpPr>
        <p:spPr>
          <a:xfrm flipV="1">
            <a:off x="4210050" y="773113"/>
            <a:ext cx="1800225" cy="1800225"/>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400"/>
                                        <p:tgtEl>
                                          <p:spTgt spid="12"/>
                                        </p:tgtEl>
                                      </p:cBhvr>
                                    </p:animEffect>
                                  </p:childTnLst>
                                </p:cTn>
                              </p:par>
                              <p:par>
                                <p:cTn id="8" presetID="41" presetClass="entr" presetSubtype="0" fill="hold" grpId="0" nodeType="withEffect">
                                  <p:stCondLst>
                                    <p:cond delay="250"/>
                                  </p:stCondLst>
                                  <p:iterate type="lt">
                                    <p:tmPct val="14286"/>
                                  </p:iterate>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1" dur="500" fill="hold"/>
                                        <p:tgtEl>
                                          <p:spTgt spid="10"/>
                                        </p:tgtEl>
                                        <p:attrNameLst>
                                          <p:attrName>ppt_y</p:attrName>
                                        </p:attrNameLst>
                                      </p:cBhvr>
                                      <p:tavLst>
                                        <p:tav tm="0">
                                          <p:val>
                                            <p:strVal val="#ppt_y"/>
                                          </p:val>
                                        </p:tav>
                                        <p:tav tm="100000">
                                          <p:val>
                                            <p:strVal val="#ppt_y"/>
                                          </p:val>
                                        </p:tav>
                                      </p:tavLst>
                                    </p:anim>
                                    <p:anim calcmode="lin" valueType="num">
                                      <p:cBhvr>
                                        <p:cTn id="1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4" dur="500" tmFilter="0,0; .5, 1; 1, 1"/>
                                        <p:tgtEl>
                                          <p:spTgt spid="10"/>
                                        </p:tgtEl>
                                      </p:cBhvr>
                                    </p:animEffect>
                                  </p:childTnLst>
                                </p:cTn>
                              </p:par>
                              <p:par>
                                <p:cTn id="15" presetID="10" presetClass="entr" presetSubtype="0" fill="hold" grpId="0" nodeType="withEffect">
                                  <p:stCondLst>
                                    <p:cond delay="50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地方政府和行业主管、监管部门的职责（横向</a:t>
            </a:r>
            <a:r>
              <a:rPr lang="en-US" altLang="zh-CN" sz="3600">
                <a:sym typeface="+mn-ea"/>
              </a:rPr>
              <a:t>+</a:t>
            </a:r>
            <a:r>
              <a:rPr lang="zh-CN" altLang="en-US" sz="3600">
                <a:sym typeface="+mn-ea"/>
              </a:rPr>
              <a:t>纵向）</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38885"/>
            <a:ext cx="10972165" cy="4895215"/>
          </a:xfrm>
        </p:spPr>
        <p:txBody>
          <a:bodyPr/>
          <a:lstStyle/>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altLang="en-US" sz="2400" b="1" kern="1200">
                <a:sym typeface="+mn-ea"/>
              </a:rPr>
              <a:t>《条例》第五条</a:t>
            </a:r>
            <a:endParaRPr kumimoji="0" lang="zh-CN" altLang="en-US"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kern="1200">
                <a:sym typeface="+mn-ea"/>
              </a:rPr>
              <a:t>省级人民政府负总责，地方各级人民政府建立健全政府统一领导的工作机制。（</a:t>
            </a:r>
            <a:r>
              <a:rPr lang="en-US" altLang="zh-CN" sz="2400" kern="1200">
                <a:sym typeface="+mn-ea"/>
              </a:rPr>
              <a:t>59</a:t>
            </a:r>
            <a:r>
              <a:rPr lang="zh-CN" altLang="en-US" sz="2400" kern="1200">
                <a:sym typeface="+mn-ea"/>
              </a:rPr>
              <a:t>号文：政府分管领导担任组长，明确专门机构和专职人员）</a:t>
            </a:r>
            <a:endParaRPr kumimoji="0" lang="zh-CN" altLang="en-US"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kern="1200">
                <a:latin typeface="Arial" panose="020B0604020202020204" pitchFamily="34" charset="0"/>
                <a:sym typeface="宋体" panose="02010600030101010101" pitchFamily="2" charset="-122"/>
              </a:rPr>
              <a:t>县级以上地方人民政府明确工作机制的</a:t>
            </a:r>
            <a:r>
              <a:rPr lang="zh-CN" altLang="en-US" sz="2400" b="1" kern="1200">
                <a:latin typeface="Arial" panose="020B0604020202020204" pitchFamily="34" charset="0"/>
                <a:sym typeface="宋体" panose="02010600030101010101" pitchFamily="2" charset="-122"/>
              </a:rPr>
              <a:t>牵头部门</a:t>
            </a:r>
            <a:r>
              <a:rPr lang="zh-CN" altLang="en-US" sz="2400" kern="1200">
                <a:latin typeface="Arial" panose="020B0604020202020204" pitchFamily="34" charset="0"/>
                <a:sym typeface="宋体" panose="02010600030101010101" pitchFamily="2" charset="-122"/>
              </a:rPr>
              <a:t>，有关部门以及国务院金融管理部门分支机构、派出机构等单位参加工作机制。</a:t>
            </a:r>
            <a:endParaRPr kumimoji="0" lang="zh-CN" altLang="en-US" sz="2400" b="0" i="0" u="none" strike="noStrike" kern="1200" cap="none" spc="0" normalizeH="0" baseline="0" noProof="1">
              <a:solidFill>
                <a:schemeClr val="tx1"/>
              </a:solidFill>
              <a:latin typeface="Arial" panose="020B0604020202020204" pitchFamily="34" charset="0"/>
              <a:ea typeface="+mn-ea"/>
              <a:cs typeface="+mn-cs"/>
              <a:sym typeface="宋体" panose="02010600030101010101" pitchFamily="2" charset="-122"/>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kern="1200">
                <a:latin typeface="Arial" panose="020B0604020202020204" pitchFamily="34" charset="0"/>
                <a:sym typeface="宋体" panose="02010600030101010101" pitchFamily="2" charset="-122"/>
              </a:rPr>
              <a:t>乡镇人民政府明确牵头负责防范和处置非法集资工作的人员。</a:t>
            </a:r>
            <a:endParaRPr kumimoji="0" lang="zh-CN" altLang="en-US" sz="2400" b="0" i="0" u="none" strike="noStrike" kern="1200" cap="none" spc="0" normalizeH="0" baseline="0" noProof="1">
              <a:solidFill>
                <a:schemeClr val="tx1"/>
              </a:solidFill>
              <a:latin typeface="Arial" panose="020B0604020202020204" pitchFamily="34" charset="0"/>
              <a:ea typeface="+mn-ea"/>
              <a:cs typeface="+mn-cs"/>
              <a:sym typeface="宋体" panose="02010600030101010101" pitchFamily="2" charset="-122"/>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kern="1200">
                <a:sym typeface="+mn-ea"/>
              </a:rPr>
              <a:t>上级地方人民政府督促、指导下级地方人民政府做好本行政区域防范和处置非法集资工作。</a:t>
            </a:r>
            <a:endParaRPr kumimoji="0" lang="zh-CN" altLang="en-US"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lang="en-US" altLang="zh-CN"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en-US" altLang="zh-CN" sz="2400" kern="1200">
                <a:sym typeface="+mn-ea"/>
              </a:rPr>
              <a:t>行业主管部门、监管部门按照职责分工，负责本行业、领域非法集资的防范和配合处置工作。</a:t>
            </a:r>
            <a:endParaRPr kumimoji="0" lang="en-US" altLang="zh-CN"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国务院建立部际联席会议</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038225"/>
            <a:ext cx="10972165" cy="5008245"/>
          </a:xfrm>
        </p:spPr>
        <p:txBody>
          <a:bodyPr/>
          <a:lstStyle/>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altLang="en-US" sz="2400" kern="1200">
                <a:latin typeface="黑体" panose="02010609060101010101" pitchFamily="2" charset="-122"/>
                <a:ea typeface="黑体" panose="02010609060101010101" pitchFamily="2" charset="-122"/>
                <a:sym typeface="+mn-ea"/>
              </a:rPr>
              <a:t>关于联席会议职责的规定：</a:t>
            </a:r>
            <a:endParaRPr kumimoji="0"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sz="2400" b="1" kern="1200">
                <a:sym typeface="+mn-ea"/>
              </a:rPr>
              <a:t>联席会议由国务院银行保险监督管理机构牵头，有关部门参加，负责督促、指导有关部门和地方开展防范和处置非法集资工作，协调解决防范和处置非法集资工作中的重大问题。</a:t>
            </a:r>
            <a:r>
              <a:rPr lang="en-US" sz="2400" kern="1200">
                <a:sym typeface="+mn-ea"/>
              </a:rPr>
              <a:t>——</a:t>
            </a:r>
            <a:r>
              <a:rPr lang="zh-CN" altLang="en-US" sz="2400" b="1" kern="1200">
                <a:sym typeface="+mn-ea"/>
              </a:rPr>
              <a:t>《条例》第六条</a:t>
            </a:r>
            <a:endParaRPr kumimoji="0" lang="zh-CN" altLang="en-US"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kern="1200">
                <a:sym typeface="+mn-ea"/>
              </a:rPr>
              <a:t>建立健全全国非法集资监测预警体系，推动建设国家监测预警平台，促进地方、部门信息共享；</a:t>
            </a:r>
            <a:r>
              <a:rPr lang="en-US" altLang="zh-CN" sz="2400" kern="1200">
                <a:sym typeface="+mn-ea"/>
              </a:rPr>
              <a:t>——</a:t>
            </a:r>
            <a:r>
              <a:rPr lang="zh-CN" altLang="en-US" sz="2400" b="1" kern="1200">
                <a:sym typeface="+mn-ea"/>
              </a:rPr>
              <a:t>《条例》第八条第三款</a:t>
            </a:r>
            <a:endParaRPr kumimoji="0" lang="zh-CN" altLang="en-US"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en-US" altLang="zh-CN" sz="2400" kern="1200">
                <a:sym typeface="+mn-ea"/>
              </a:rPr>
              <a:t>建立中央和地方上下联动的防范非法集资宣传教育工作机制，推动全国范围内防范非法集资宣传教育工作</a:t>
            </a:r>
            <a:r>
              <a:rPr lang="zh-CN" altLang="en-US" sz="2400" kern="1200">
                <a:sym typeface="+mn-ea"/>
              </a:rPr>
              <a:t>；</a:t>
            </a:r>
            <a:r>
              <a:rPr lang="en-US" altLang="zh-CN" sz="2400" b="1" kern="1200">
                <a:sym typeface="+mn-ea"/>
              </a:rPr>
              <a:t>——</a:t>
            </a:r>
            <a:r>
              <a:rPr lang="zh-CN" altLang="en-US" sz="2400" b="1" kern="1200">
                <a:sym typeface="+mn-ea"/>
              </a:rPr>
              <a:t>《条例》第十五条第一款</a:t>
            </a:r>
            <a:endParaRPr kumimoji="0" lang="zh-CN" altLang="en-US"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en-US" altLang="zh-CN" sz="2400" kern="1200">
                <a:sym typeface="+mn-ea"/>
              </a:rPr>
              <a:t>对调查认定职责存在争议的跨省</a:t>
            </a:r>
            <a:r>
              <a:rPr lang="zh-CN" altLang="en-US" sz="2400" kern="1200">
                <a:sym typeface="+mn-ea"/>
              </a:rPr>
              <a:t>级行政区域非法集资案件，确定组织调查认定的牵头部门。</a:t>
            </a:r>
            <a:r>
              <a:rPr lang="en-US" altLang="zh-CN" sz="2400" kern="1200">
                <a:sym typeface="+mn-ea"/>
              </a:rPr>
              <a:t>——</a:t>
            </a:r>
            <a:r>
              <a:rPr lang="zh-CN" altLang="en-US" sz="2400" b="1" kern="1200">
                <a:sym typeface="+mn-ea"/>
              </a:rPr>
              <a:t>《条例》第二十条第二款</a:t>
            </a:r>
            <a:endParaRPr kumimoji="0" lang="zh-CN" altLang="en-US"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endParaRPr kumimoji="0" lang="en-US" altLang="zh-CN"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altLang="en-US" sz="2400" b="1" kern="1200">
                <a:sym typeface="+mn-ea"/>
              </a:rPr>
              <a:t>《条例》第七条：</a:t>
            </a:r>
            <a:r>
              <a:rPr lang="en-US" altLang="zh-CN" sz="2400" kern="1200">
                <a:sym typeface="+mn-ea"/>
              </a:rPr>
              <a:t>各级人民政府应当合理保障防范和处置非法集资工作相关经费，并列入本级预算。——</a:t>
            </a:r>
            <a:r>
              <a:rPr lang="zh-CN" altLang="en-US" sz="2400" kern="1200">
                <a:sym typeface="+mn-ea"/>
              </a:rPr>
              <a:t>按照《预算法》和</a:t>
            </a:r>
            <a:r>
              <a:rPr lang="en-US" altLang="zh-CN" sz="2400" kern="1200">
                <a:sym typeface="+mn-ea"/>
              </a:rPr>
              <a:t>59</a:t>
            </a:r>
            <a:r>
              <a:rPr lang="zh-CN" altLang="en-US" sz="2400" kern="1200">
                <a:sym typeface="+mn-ea"/>
              </a:rPr>
              <a:t>号文的表述。</a:t>
            </a:r>
            <a:endParaRPr kumimoji="0" lang="zh-CN" altLang="en-US"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菱形 1"/>
          <p:cNvSpPr/>
          <p:nvPr/>
        </p:nvSpPr>
        <p:spPr>
          <a:xfrm>
            <a:off x="4295775" y="876300"/>
            <a:ext cx="3600450" cy="3600450"/>
          </a:xfrm>
          <a:prstGeom prst="diamond">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6" name="文本框 5"/>
          <p:cNvSpPr txBox="1">
            <a:spLocks noChangeArrowheads="1"/>
          </p:cNvSpPr>
          <p:nvPr/>
        </p:nvSpPr>
        <p:spPr bwMode="auto">
          <a:xfrm>
            <a:off x="2427288" y="5251450"/>
            <a:ext cx="8899525" cy="632460"/>
          </a:xfrm>
          <a:prstGeom prst="rect">
            <a:avLst/>
          </a:prstGeom>
          <a:noFill/>
          <a:ln w="9525">
            <a:noFill/>
            <a:miter lim="800000"/>
          </a:ln>
        </p:spPr>
        <p:txBody>
          <a:bodyPr>
            <a:spAutoFit/>
          </a:bodyPr>
          <a:lstStyle/>
          <a:p>
            <a:pPr algn="ctr">
              <a:lnSpc>
                <a:spcPct val="80000"/>
              </a:lnSpc>
            </a:pPr>
            <a:r>
              <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防范机制与措施</a:t>
            </a:r>
            <a:endParaRPr lang="en-US" altLang="zh-CN"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p:cNvSpPr txBox="1">
            <a:spLocks noChangeArrowheads="1"/>
          </p:cNvSpPr>
          <p:nvPr/>
        </p:nvSpPr>
        <p:spPr bwMode="auto">
          <a:xfrm>
            <a:off x="4210050" y="1890713"/>
            <a:ext cx="3771900" cy="1555750"/>
          </a:xfrm>
          <a:prstGeom prst="rect">
            <a:avLst/>
          </a:prstGeom>
          <a:noFill/>
          <a:ln w="9525">
            <a:noFill/>
            <a:miter lim="800000"/>
          </a:ln>
        </p:spPr>
        <p:txBody>
          <a:bodyPr>
            <a:spAutoFit/>
          </a:bodyPr>
          <a:lstStyle/>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PART</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IV</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直角三角形 11"/>
          <p:cNvSpPr>
            <a:spLocks noChangeAspect="1"/>
          </p:cNvSpPr>
          <p:nvPr/>
        </p:nvSpPr>
        <p:spPr>
          <a:xfrm flipV="1">
            <a:off x="4210050" y="773113"/>
            <a:ext cx="1800225" cy="1800225"/>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400"/>
                                        <p:tgtEl>
                                          <p:spTgt spid="12"/>
                                        </p:tgtEl>
                                      </p:cBhvr>
                                    </p:animEffect>
                                  </p:childTnLst>
                                </p:cTn>
                              </p:par>
                              <p:par>
                                <p:cTn id="8" presetID="41" presetClass="entr" presetSubtype="0" fill="hold" grpId="0" nodeType="withEffect">
                                  <p:stCondLst>
                                    <p:cond delay="250"/>
                                  </p:stCondLst>
                                  <p:iterate type="lt">
                                    <p:tmPct val="14286"/>
                                  </p:iterate>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1" dur="500" fill="hold"/>
                                        <p:tgtEl>
                                          <p:spTgt spid="10"/>
                                        </p:tgtEl>
                                        <p:attrNameLst>
                                          <p:attrName>ppt_y</p:attrName>
                                        </p:attrNameLst>
                                      </p:cBhvr>
                                      <p:tavLst>
                                        <p:tav tm="0">
                                          <p:val>
                                            <p:strVal val="#ppt_y"/>
                                          </p:val>
                                        </p:tav>
                                        <p:tav tm="100000">
                                          <p:val>
                                            <p:strVal val="#ppt_y"/>
                                          </p:val>
                                        </p:tav>
                                      </p:tavLst>
                                    </p:anim>
                                    <p:anim calcmode="lin" valueType="num">
                                      <p:cBhvr>
                                        <p:cTn id="1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4" dur="500" tmFilter="0,0; .5, 1; 1, 1"/>
                                        <p:tgtEl>
                                          <p:spTgt spid="10"/>
                                        </p:tgtEl>
                                      </p:cBhvr>
                                    </p:animEffect>
                                  </p:childTnLst>
                                </p:cTn>
                              </p:par>
                              <p:par>
                                <p:cTn id="15" presetID="10" presetClass="entr" presetSubtype="0" fill="hold" grpId="0" nodeType="withEffect">
                                  <p:stCondLst>
                                    <p:cond delay="50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4" name="Rectangle 8"/>
          <p:cNvSpPr>
            <a:spLocks noGrp="1" noChangeArrowheads="1"/>
          </p:cNvSpPr>
          <p:nvPr>
            <p:ph type="body" idx="1"/>
          </p:nvPr>
        </p:nvSpPr>
        <p:spPr>
          <a:xfrm>
            <a:off x="610235" y="437515"/>
            <a:ext cx="10972165" cy="5708015"/>
          </a:xfrm>
        </p:spPr>
        <p:txBody>
          <a:bodyPr/>
          <a:lstStyle/>
          <a:p>
            <a:pPr fontAlgn="base">
              <a:spcAft>
                <a:spcPct val="0"/>
              </a:spcAft>
              <a:buClrTx/>
            </a:pPr>
            <a:r>
              <a:rPr lang="zh-CN" altLang="en-US" sz="2400" b="1">
                <a:sym typeface="宋体" panose="02010600030101010101" pitchFamily="2" charset="-122"/>
              </a:rPr>
              <a:t>第八条：</a:t>
            </a:r>
            <a:r>
              <a:rPr lang="zh-CN" altLang="en-US" sz="2400">
                <a:sym typeface="宋体" panose="02010600030101010101" pitchFamily="2" charset="-122"/>
              </a:rPr>
              <a:t>行政机关的监测预警职责（地方政府、行业主管监管部门、联席会议）</a:t>
            </a:r>
            <a:r>
              <a:rPr lang="zh-CN" altLang="en-US" sz="2400">
                <a:sym typeface="+mn-ea"/>
              </a:rPr>
              <a:t>。</a:t>
            </a:r>
            <a:endParaRPr lang="zh-CN" altLang="en-US" sz="2400" baseline="0"/>
          </a:p>
          <a:p>
            <a:pPr fontAlgn="base">
              <a:spcAft>
                <a:spcPct val="0"/>
              </a:spcAft>
              <a:buClrTx/>
            </a:pPr>
            <a:r>
              <a:rPr lang="zh-CN" altLang="en-US" sz="2400" b="1">
                <a:sym typeface="+mn-ea"/>
              </a:rPr>
              <a:t>第九条：</a:t>
            </a:r>
            <a:r>
              <a:rPr lang="zh-CN" altLang="en-US" sz="2400">
                <a:sym typeface="+mn-ea"/>
              </a:rPr>
              <a:t>商事登记管理。</a:t>
            </a:r>
            <a:endParaRPr lang="zh-CN" altLang="en-US" sz="2400" baseline="0"/>
          </a:p>
          <a:p>
            <a:pPr fontAlgn="base">
              <a:spcAft>
                <a:spcPct val="0"/>
              </a:spcAft>
              <a:buClrTx/>
            </a:pPr>
            <a:r>
              <a:rPr lang="zh-CN" altLang="en-US" sz="2400" b="1">
                <a:sym typeface="+mn-ea"/>
              </a:rPr>
              <a:t>第十条：</a:t>
            </a:r>
            <a:r>
              <a:rPr lang="zh-CN" altLang="en-US" sz="2400">
                <a:sym typeface="+mn-ea"/>
              </a:rPr>
              <a:t>互联网信息管理。</a:t>
            </a:r>
            <a:endParaRPr lang="zh-CN" altLang="en-US" sz="2400" baseline="0"/>
          </a:p>
          <a:p>
            <a:pPr fontAlgn="base">
              <a:spcAft>
                <a:spcPct val="0"/>
              </a:spcAft>
              <a:buClrTx/>
            </a:pPr>
            <a:r>
              <a:rPr lang="zh-CN" altLang="en-US" sz="2400" b="1">
                <a:sym typeface="+mn-ea"/>
              </a:rPr>
              <a:t>第十一条：</a:t>
            </a:r>
            <a:r>
              <a:rPr lang="zh-CN" altLang="en-US" sz="2400">
                <a:sym typeface="+mn-ea"/>
              </a:rPr>
              <a:t>广告管理。</a:t>
            </a:r>
            <a:endParaRPr lang="zh-CN" altLang="en-US" sz="2400" baseline="0"/>
          </a:p>
          <a:p>
            <a:pPr fontAlgn="base">
              <a:spcAft>
                <a:spcPct val="0"/>
              </a:spcAft>
              <a:buClrTx/>
            </a:pPr>
            <a:r>
              <a:rPr lang="zh-CN" altLang="en-US" sz="2400" b="1">
                <a:sym typeface="+mn-ea"/>
              </a:rPr>
              <a:t>第十二条、第十三条：</a:t>
            </a:r>
            <a:r>
              <a:rPr lang="zh-CN" altLang="en-US" sz="2400">
                <a:sym typeface="+mn-ea"/>
              </a:rPr>
              <a:t>金融监管（可疑资金监测机制，金融机构、非银行支付机构的防范义务）。</a:t>
            </a:r>
            <a:endParaRPr lang="zh-CN" altLang="en-US" sz="2400" baseline="0"/>
          </a:p>
          <a:p>
            <a:pPr fontAlgn="base">
              <a:spcAft>
                <a:spcPct val="0"/>
              </a:spcAft>
              <a:buClrTx/>
            </a:pPr>
            <a:r>
              <a:rPr lang="zh-CN" altLang="en-US" sz="2400" b="1">
                <a:sym typeface="+mn-ea"/>
              </a:rPr>
              <a:t>第十四条、第十七条：</a:t>
            </a:r>
            <a:r>
              <a:rPr lang="zh-CN" altLang="en-US" sz="2400">
                <a:sym typeface="+mn-ea"/>
              </a:rPr>
              <a:t>行业协会商会、基层群众自治组织的防范义务。</a:t>
            </a:r>
            <a:endParaRPr lang="zh-CN" altLang="en-US" sz="2400" baseline="0"/>
          </a:p>
          <a:p>
            <a:pPr fontAlgn="base">
              <a:spcAft>
                <a:spcPct val="0"/>
              </a:spcAft>
              <a:buClrTx/>
            </a:pPr>
            <a:r>
              <a:rPr lang="zh-CN" altLang="en-US" sz="2400" b="1">
                <a:sym typeface="+mn-ea"/>
              </a:rPr>
              <a:t>第十五条：</a:t>
            </a:r>
            <a:r>
              <a:rPr lang="zh-CN" altLang="en-US" sz="2400">
                <a:sym typeface="+mn-ea"/>
              </a:rPr>
              <a:t>宣传教育职责（联席会议、地方政府、行业主管监管部门、新闻媒体）。</a:t>
            </a:r>
            <a:endParaRPr lang="zh-CN" altLang="en-US" sz="2400" baseline="0"/>
          </a:p>
          <a:p>
            <a:pPr fontAlgn="base">
              <a:spcAft>
                <a:spcPct val="0"/>
              </a:spcAft>
              <a:buClrTx/>
            </a:pPr>
            <a:r>
              <a:rPr lang="zh-CN" altLang="en-US" sz="2400" b="1">
                <a:sym typeface="+mn-ea"/>
              </a:rPr>
              <a:t>第十六条：</a:t>
            </a:r>
            <a:r>
              <a:rPr lang="zh-CN" altLang="en-US" sz="2400">
                <a:sym typeface="+mn-ea"/>
              </a:rPr>
              <a:t>举报制度。</a:t>
            </a:r>
            <a:endParaRPr lang="zh-CN" altLang="en-US" sz="2400" baseline="0"/>
          </a:p>
          <a:p>
            <a:pPr fontAlgn="base">
              <a:spcAft>
                <a:spcPct val="0"/>
              </a:spcAft>
              <a:buClrTx/>
            </a:pPr>
            <a:r>
              <a:rPr lang="zh-CN" altLang="en-US" sz="2400" b="1">
                <a:sym typeface="+mn-ea"/>
              </a:rPr>
              <a:t>第十八条：</a:t>
            </a:r>
            <a:r>
              <a:rPr lang="zh-CN" altLang="en-US" sz="2400">
                <a:sym typeface="+mn-ea"/>
              </a:rPr>
              <a:t>早期纠正措施（警示约谈、责令整改）</a:t>
            </a:r>
            <a:r>
              <a:rPr lang="en-US" altLang="zh-CN" sz="2400">
                <a:sym typeface="+mn-ea"/>
              </a:rPr>
              <a:t>——</a:t>
            </a:r>
            <a:r>
              <a:rPr lang="zh-CN" altLang="en-US" sz="2400">
                <a:sym typeface="+mn-ea"/>
              </a:rPr>
              <a:t>处置非法集资牵头部门和行业主管部门、监管部门。</a:t>
            </a:r>
            <a:endParaRPr lang="zh-CN" altLang="en-US" sz="2400" baseline="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商事登记管理</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《条例》第九条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sz="2400" kern="1200">
                <a:sym typeface="+mn-ea"/>
              </a:rPr>
              <a:t>禁止登记的字样：</a:t>
            </a:r>
            <a:r>
              <a:rPr sz="2400" kern="1200">
                <a:sym typeface="+mn-ea"/>
              </a:rPr>
              <a:t>除法律、行政法规和国家另有规定外，企业、个体工商户名称和经营范围中不得包含</a:t>
            </a:r>
            <a:r>
              <a:rPr sz="2400" b="1" kern="1200">
                <a:sym typeface="+mn-ea"/>
              </a:rPr>
              <a:t>“金融”、“交易所”、“交易中心”、“理财”、“财富管理”、“股权众筹”</a:t>
            </a:r>
            <a:r>
              <a:rPr sz="2400" kern="1200">
                <a:sym typeface="+mn-ea"/>
              </a:rPr>
              <a:t>等字样或者内容。</a:t>
            </a:r>
            <a:endParaRPr kumimoji="0"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kern="1200">
                <a:sym typeface="+mn-ea"/>
              </a:rPr>
              <a:t>重点关注的字样：处置非法集资牵头部门、市场监督管理部门等有关部门建立</a:t>
            </a:r>
            <a:r>
              <a:rPr lang="zh-CN" altLang="en-US" sz="2400" b="1" kern="1200">
                <a:sym typeface="+mn-ea"/>
              </a:rPr>
              <a:t>会商机制</a:t>
            </a:r>
            <a:r>
              <a:rPr lang="zh-CN" altLang="en-US" sz="2400" kern="1200">
                <a:sym typeface="+mn-ea"/>
              </a:rPr>
              <a:t>，发现企业、个体工商户名称或者经营范围中包含前款规定以外的其他与集资有关的字样或者内容的，及时予以重点关注。</a:t>
            </a:r>
            <a:endParaRPr kumimoji="0" sz="2400" b="0" i="0" u="none" strike="noStrike" kern="1200" cap="none" spc="0" normalizeH="0" baseline="0" noProof="1">
              <a:solidFill>
                <a:schemeClr val="tx1"/>
              </a:solidFill>
              <a:latin typeface="楷体" panose="02010609060101010101" charset="-122"/>
              <a:ea typeface="楷体" panose="02010609060101010101" charset="-122"/>
              <a:cs typeface="楷体" panose="02010609060101010101" charset="-122"/>
              <a:sym typeface="+mn-ea"/>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sz="2400" kern="1200">
                <a:latin typeface="楷体" panose="02010609060101010101" charset="-122"/>
                <a:ea typeface="楷体" panose="02010609060101010101" charset="-122"/>
                <a:cs typeface="楷体" panose="02010609060101010101" charset="-122"/>
                <a:sym typeface="+mn-ea"/>
              </a:rPr>
              <a:t>《国务院办公厅关于印发互联网金融风险专项整治工作实施方案的通知》（国办发〔2016〕21号）</a:t>
            </a:r>
            <a:r>
              <a:rPr lang="zh-CN" sz="2400" kern="1200">
                <a:latin typeface="楷体" panose="02010609060101010101" charset="-122"/>
                <a:ea typeface="楷体" panose="02010609060101010101" charset="-122"/>
                <a:cs typeface="楷体" panose="02010609060101010101" charset="-122"/>
                <a:sym typeface="+mn-ea"/>
              </a:rPr>
              <a:t>列举了原则上不得使用的字样，对使用者予以持续关注，并列入重点监管对象。</a:t>
            </a:r>
            <a:endParaRPr kumimoji="0" lang="zh-CN" sz="2400" b="0" i="0" u="none" strike="noStrike" kern="1200" cap="none" spc="0" normalizeH="0" baseline="0" noProof="1">
              <a:solidFill>
                <a:schemeClr val="tx1"/>
              </a:solidFill>
              <a:latin typeface="楷体" panose="02010609060101010101" charset="-122"/>
              <a:ea typeface="楷体" panose="02010609060101010101" charset="-122"/>
              <a:cs typeface="楷体" panose="02010609060101010101" charset="-122"/>
              <a:sym typeface="+mn-ea"/>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sz="2400" kern="1200">
                <a:latin typeface="楷体" panose="02010609060101010101" charset="-122"/>
                <a:ea typeface="楷体" panose="02010609060101010101" charset="-122"/>
                <a:cs typeface="楷体" panose="02010609060101010101" charset="-122"/>
                <a:sym typeface="+mn-ea"/>
              </a:rPr>
              <a:t>实践中，有的地方出于避免误导公众、防范风险的考虑，对禁止使用的字样范围作了扩充。</a:t>
            </a:r>
            <a:endParaRPr kumimoji="0" lang="zh-CN" sz="2400" b="0" i="0" u="none" strike="noStrike" kern="1200" cap="none" spc="0" normalizeH="0" baseline="0" noProof="1">
              <a:solidFill>
                <a:schemeClr val="tx1"/>
              </a:solidFill>
              <a:latin typeface="楷体" panose="02010609060101010101" charset="-122"/>
              <a:ea typeface="楷体" panose="02010609060101010101" charset="-122"/>
              <a:cs typeface="楷体" panose="02010609060101010101" charset="-122"/>
              <a:sym typeface="+mn-ea"/>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sz="2400" kern="1200">
                <a:latin typeface="楷体" panose="02010609060101010101" charset="-122"/>
                <a:ea typeface="楷体" panose="02010609060101010101" charset="-122"/>
                <a:cs typeface="楷体" panose="02010609060101010101" charset="-122"/>
                <a:sym typeface="+mn-ea"/>
              </a:rPr>
              <a:t>考虑到金融是特许行业，一般工商登记企业不得从事金融活动，《条例》作了上述规定。</a:t>
            </a:r>
            <a:endParaRPr kumimoji="0" lang="zh-CN" sz="2400" b="0" i="0" u="none" strike="noStrike" kern="1200" cap="none" spc="0" normalizeH="0" baseline="0" noProof="1">
              <a:solidFill>
                <a:schemeClr val="tx1"/>
              </a:solidFill>
              <a:latin typeface="楷体" panose="02010609060101010101" charset="-122"/>
              <a:ea typeface="楷体" panose="02010609060101010101" charset="-122"/>
              <a:cs typeface="楷体" panose="02010609060101010101" charset="-122"/>
              <a:sym typeface="+mn-ea"/>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互联网信息管理</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《条例》第十条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sz="2400" kern="1200">
                <a:sym typeface="+mn-ea"/>
              </a:rPr>
              <a:t>行政机关职责：</a:t>
            </a:r>
            <a:r>
              <a:rPr sz="2400" b="1" kern="1200">
                <a:sym typeface="+mn-ea"/>
              </a:rPr>
              <a:t>处置非法集资牵头部门</a:t>
            </a:r>
            <a:r>
              <a:rPr sz="2400" kern="1200">
                <a:sym typeface="+mn-ea"/>
              </a:rPr>
              <a:t>会同</a:t>
            </a:r>
            <a:r>
              <a:rPr sz="2400" b="1" kern="1200">
                <a:sym typeface="+mn-ea"/>
              </a:rPr>
              <a:t>互联网信息内容管理部门、电信主管部门</a:t>
            </a:r>
            <a:r>
              <a:rPr sz="2400" kern="1200">
                <a:sym typeface="+mn-ea"/>
              </a:rPr>
              <a:t>加强对涉嫌非法集资的互联网信息和网站、移动应用程序等互联网应用的监测。经处置非法集资牵头部门组织认定为用于非法集资的，互联网信息内容管理部门、电信主管部门应当及时依法作出处理。</a:t>
            </a:r>
            <a:endParaRPr kumimoji="0"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sz="2400" kern="1200">
                <a:latin typeface="楷体" panose="02010609060101010101" charset="-122"/>
                <a:ea typeface="楷体" panose="02010609060101010101" charset="-122"/>
                <a:cs typeface="楷体" panose="02010609060101010101" charset="-122"/>
                <a:sym typeface="+mn-ea"/>
              </a:rPr>
              <a:t>《网络安全法》规定，互联网信息内容管理部门（网信办）负责管理互联网信息内容，电信主管部门（工信部）负责管理网站、互联网应用（如APP）。</a:t>
            </a:r>
            <a:endParaRPr kumimoji="0"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kern="1200">
                <a:sym typeface="+mn-ea"/>
              </a:rPr>
              <a:t>市场主体义务：互联网信息服务应当加强对用户发布信息的管理，不得制作、复制、发布、传播涉嫌非法集资的信息。发现涉嫌非法集资的信息，应当保存有关记录，并向处置非法集资牵头部门报告。</a:t>
            </a:r>
            <a:endParaRPr kumimoji="0" lang="zh-CN" altLang="en-US"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sz="2400" kern="1200">
                <a:latin typeface="楷体" panose="02010609060101010101" charset="-122"/>
                <a:ea typeface="楷体" panose="02010609060101010101" charset="-122"/>
                <a:cs typeface="楷体" panose="02010609060101010101" charset="-122"/>
                <a:sym typeface="+mn-ea"/>
              </a:rPr>
              <a:t>《网络安全法》第47条规定，网络运营者应当加强对其用户发布的信息的管理，发现法律、行政法规禁止发布或者传输的信息的，应当立即停止传输该信息，采取消除等处置措施，防止信息扩散，保存有关记录，并向有关主管部门报告。</a:t>
            </a: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广告管理</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《条例》第十一条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除国家另有规定外，任何单位和个人不得发布包含集资内容的广告或者以其他方式向社会公众进行集资宣传。</a:t>
            </a:r>
            <a:r>
              <a:rPr lang="en-US" altLang="zh-CN" sz="2400">
                <a:latin typeface="楷体" panose="02010609060101010101" charset="-122"/>
                <a:ea typeface="楷体" panose="02010609060101010101" charset="-122"/>
                <a:sym typeface="+mn-ea"/>
              </a:rPr>
              <a:t>——</a:t>
            </a:r>
            <a:r>
              <a:rPr lang="zh-CN" altLang="en-US" sz="2400">
                <a:latin typeface="楷体" panose="02010609060101010101" charset="-122"/>
                <a:ea typeface="楷体" panose="02010609060101010101" charset="-122"/>
                <a:sym typeface="+mn-ea"/>
              </a:rPr>
              <a:t>集资宣传的</a:t>
            </a:r>
            <a:r>
              <a:rPr lang="en-US" altLang="zh-CN" sz="2400">
                <a:latin typeface="楷体" panose="02010609060101010101" charset="-122"/>
                <a:ea typeface="楷体" panose="02010609060101010101" charset="-122"/>
                <a:sym typeface="+mn-ea"/>
              </a:rPr>
              <a:t>主要是公募基金，且</a:t>
            </a:r>
            <a:r>
              <a:rPr lang="zh-CN" altLang="en-US" sz="2400">
                <a:latin typeface="楷体" panose="02010609060101010101" charset="-122"/>
                <a:ea typeface="楷体" panose="02010609060101010101" charset="-122"/>
                <a:sym typeface="+mn-ea"/>
              </a:rPr>
              <a:t>需</a:t>
            </a:r>
            <a:r>
              <a:rPr lang="en-US" altLang="zh-CN" sz="2400">
                <a:latin typeface="楷体" panose="02010609060101010101" charset="-122"/>
                <a:ea typeface="楷体" panose="02010609060101010101" charset="-122"/>
                <a:sym typeface="+mn-ea"/>
              </a:rPr>
              <a:t>符合《证券投资基金销售管理办法》的规定</a:t>
            </a:r>
            <a:r>
              <a:rPr lang="zh-CN" altLang="en-US" sz="2400">
                <a:latin typeface="楷体" panose="02010609060101010101" charset="-122"/>
                <a:ea typeface="楷体" panose="02010609060101010101" charset="-122"/>
                <a:sym typeface="+mn-ea"/>
              </a:rPr>
              <a:t>。</a:t>
            </a:r>
            <a:endParaRPr lang="en-US" altLang="zh-CN" sz="2400">
              <a:latin typeface="楷体" panose="02010609060101010101" charset="-122"/>
              <a:ea typeface="楷体" panose="02010609060101010101" charset="-122"/>
            </a:endParaRPr>
          </a:p>
          <a:p>
            <a:r>
              <a:rPr lang="zh-CN" altLang="zh-CN" sz="2400" b="1">
                <a:sym typeface="宋体" panose="02010600030101010101" pitchFamily="2" charset="-122"/>
              </a:rPr>
              <a:t>市场监督管理部门</a:t>
            </a:r>
            <a:r>
              <a:rPr lang="zh-CN" altLang="zh-CN" sz="2400">
                <a:sym typeface="宋体" panose="02010600030101010101" pitchFamily="2" charset="-122"/>
              </a:rPr>
              <a:t>会同</a:t>
            </a:r>
            <a:r>
              <a:rPr lang="zh-CN" altLang="zh-CN" sz="2400" b="1">
                <a:sym typeface="宋体" panose="02010600030101010101" pitchFamily="2" charset="-122"/>
              </a:rPr>
              <a:t>处置非法集资牵头部门</a:t>
            </a:r>
            <a:r>
              <a:rPr lang="zh-CN" altLang="zh-CN" sz="2400">
                <a:sym typeface="宋体" panose="02010600030101010101" pitchFamily="2" charset="-122"/>
              </a:rPr>
              <a:t>加强对涉嫌非法集资广告的监测。经处置非法集资牵头部门组织认定为非法集资的，市场监督管理部门应当及时依法查处相关非法集资广告。</a:t>
            </a:r>
            <a:endParaRPr lang="zh-CN" altLang="zh-CN" sz="2400">
              <a:sym typeface="宋体" panose="02010600030101010101" pitchFamily="2" charset="-122"/>
            </a:endParaRPr>
          </a:p>
          <a:p>
            <a:r>
              <a:rPr lang="zh-CN" altLang="zh-CN" sz="2400">
                <a:sym typeface="宋体" panose="02010600030101010101" pitchFamily="2" charset="-122"/>
              </a:rPr>
              <a:t>广告经营者、广告发布者应当依照法律、行政法规查验相关证明文件，核对广告内容。对没有相关证明文件且包含集资内容的广告，广告经营者不得提供设计、制作、代理服务，广告发布者不得发布。</a:t>
            </a:r>
            <a:r>
              <a:rPr lang="en-US" altLang="zh-CN" sz="2400">
                <a:latin typeface="楷体" panose="02010609060101010101" charset="-122"/>
                <a:ea typeface="楷体" panose="02010609060101010101" charset="-122"/>
                <a:sym typeface="+mn-ea"/>
              </a:rPr>
              <a:t>——</a:t>
            </a:r>
            <a:r>
              <a:rPr lang="zh-CN" altLang="en-US" sz="2400">
                <a:latin typeface="楷体" panose="02010609060101010101" charset="-122"/>
                <a:ea typeface="楷体" panose="02010609060101010101" charset="-122"/>
                <a:sym typeface="宋体" panose="02010600030101010101" pitchFamily="2" charset="-122"/>
              </a:rPr>
              <a:t>参考《广告法》第三十四条</a:t>
            </a: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金融监管</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《条例》第十二条、第十三条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kern="1200">
                <a:sym typeface="+mn-ea"/>
              </a:rPr>
              <a:t>行政机关职责：处置非法集资牵头部门与所在地国务院金融管理部门分支机构、派出机构应当建立</a:t>
            </a:r>
            <a:r>
              <a:rPr lang="zh-CN" altLang="en-US" sz="2400" b="1" kern="1200">
                <a:sym typeface="+mn-ea"/>
              </a:rPr>
              <a:t>非法集资可疑资金监测机制</a:t>
            </a:r>
            <a:r>
              <a:rPr lang="zh-CN" altLang="en-US" sz="2400" kern="1200">
                <a:sym typeface="+mn-ea"/>
              </a:rPr>
              <a:t>。国务院金融管理部门及其分支机构、派出机构应当按照职责分工督促、指导金融机构、非银行支付机构加强对资金异常流动情况及其他涉嫌非法集资可疑资金的监测工作。</a:t>
            </a:r>
            <a:endParaRPr kumimoji="0" lang="zh-CN" altLang="en-US"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kern="1200">
                <a:sym typeface="+mn-ea"/>
              </a:rPr>
              <a:t>市场主体（金融机构、非银行支付机构）的义务：</a:t>
            </a:r>
            <a:endParaRPr kumimoji="0" lang="zh-CN" altLang="en-US"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en-US" altLang="zh-CN" sz="2400" kern="1200">
                <a:sym typeface="+mn-ea"/>
              </a:rPr>
              <a:t>     1.</a:t>
            </a:r>
            <a:r>
              <a:rPr lang="zh-CN" altLang="en-US" sz="2400" kern="1200">
                <a:sym typeface="+mn-ea"/>
              </a:rPr>
              <a:t>建立内部管理制度，禁止分支机构和员工参与非法集资，防止他人利用其经营场所、销售渠道从事非法集资；</a:t>
            </a:r>
            <a:endParaRPr kumimoji="0" lang="zh-CN" altLang="en-US"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altLang="en-US" sz="2400" kern="1200">
                <a:sym typeface="+mn-ea"/>
              </a:rPr>
              <a:t>     </a:t>
            </a:r>
            <a:r>
              <a:rPr lang="en-US" altLang="zh-CN" sz="2400" kern="1200">
                <a:sym typeface="+mn-ea"/>
              </a:rPr>
              <a:t>2.</a:t>
            </a:r>
            <a:r>
              <a:rPr lang="zh-CN" altLang="en-US" sz="2400" kern="1200">
                <a:sym typeface="+mn-ea"/>
              </a:rPr>
              <a:t>加强对社会公众防范非法集资的宣传教育，在经营场所醒目位置设置警示标识；</a:t>
            </a:r>
            <a:endParaRPr kumimoji="0" lang="zh-CN" altLang="en-US"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altLang="en-US" sz="2400" kern="1200">
                <a:sym typeface="+mn-ea"/>
              </a:rPr>
              <a:t>     </a:t>
            </a:r>
            <a:r>
              <a:rPr lang="en-US" altLang="zh-CN" sz="2400" kern="1200">
                <a:sym typeface="+mn-ea"/>
              </a:rPr>
              <a:t>3.</a:t>
            </a:r>
            <a:r>
              <a:rPr lang="zh-CN" altLang="en-US" sz="2400" kern="1200">
                <a:sym typeface="+mn-ea"/>
              </a:rPr>
              <a:t>依法严格执行大额交易和可疑交易报告制度，对</a:t>
            </a:r>
            <a:r>
              <a:rPr lang="zh-CN" altLang="en-US" sz="2400" b="1" kern="1200">
                <a:sym typeface="+mn-ea"/>
              </a:rPr>
              <a:t>涉嫌非法集资资金异常流动</a:t>
            </a:r>
            <a:r>
              <a:rPr lang="zh-CN" altLang="en-US" sz="2400" kern="1200">
                <a:sym typeface="+mn-ea"/>
              </a:rPr>
              <a:t>的相关账户进行分析识别，并将有关情况及时报告所在地国务院金融管理部门分支机构、派出机构和处置非法集资牵头部门。</a:t>
            </a: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框 24"/>
          <p:cNvSpPr txBox="1">
            <a:spLocks noChangeArrowheads="1"/>
          </p:cNvSpPr>
          <p:nvPr/>
        </p:nvSpPr>
        <p:spPr bwMode="auto">
          <a:xfrm>
            <a:off x="152400" y="384175"/>
            <a:ext cx="3962400" cy="922338"/>
          </a:xfrm>
          <a:prstGeom prst="rect">
            <a:avLst/>
          </a:prstGeom>
          <a:noFill/>
          <a:ln w="9525">
            <a:noFill/>
            <a:miter lim="800000"/>
          </a:ln>
        </p:spPr>
        <p:txBody>
          <a:bodyPr>
            <a:spAutoFit/>
          </a:bodyPr>
          <a:lstStyle/>
          <a:p>
            <a:pPr algn="ctr"/>
            <a:r>
              <a:rPr lang="en-US" altLang="zh-CN" sz="5400" b="1" u="sng">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CONTENT</a:t>
            </a:r>
            <a:endParaRPr lang="zh-CN" altLang="en-US" sz="5400" b="1" u="sng">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26" name="文本框 25"/>
          <p:cNvSpPr txBox="1"/>
          <p:nvPr/>
        </p:nvSpPr>
        <p:spPr>
          <a:xfrm>
            <a:off x="1139825" y="1608138"/>
            <a:ext cx="9494838" cy="3538220"/>
          </a:xfrm>
          <a:prstGeom prst="rect">
            <a:avLst/>
          </a:prstGeom>
          <a:noFill/>
        </p:spPr>
        <p:txBody>
          <a:bodyPr>
            <a:spAutoFit/>
          </a:bodyPr>
          <a:lstStyle/>
          <a:p>
            <a:r>
              <a:rPr lang="zh-CN" altLang="en-US" sz="3200" b="1">
                <a:solidFill>
                  <a:schemeClr val="accent1"/>
                </a:solidFill>
                <a:latin typeface="Calibri" panose="020F0502020204030204" pitchFamily="34" charset="0"/>
                <a:ea typeface="黑体" panose="02010609060101010101" pitchFamily="2" charset="-122"/>
              </a:rPr>
              <a:t>制度演进与立法过程</a:t>
            </a:r>
            <a:endParaRPr lang="zh-CN" altLang="en-US" sz="3200" b="1">
              <a:solidFill>
                <a:schemeClr val="accent1"/>
              </a:solidFill>
              <a:latin typeface="Calibri" panose="020F0502020204030204" pitchFamily="34" charset="0"/>
              <a:ea typeface="黑体" panose="02010609060101010101" pitchFamily="2" charset="-122"/>
            </a:endParaRPr>
          </a:p>
          <a:p>
            <a:r>
              <a:rPr lang="zh-CN" altLang="en-US" sz="3200" b="1">
                <a:solidFill>
                  <a:schemeClr val="accent1"/>
                </a:solidFill>
                <a:latin typeface="Calibri" panose="020F0502020204030204" pitchFamily="34" charset="0"/>
                <a:ea typeface="黑体" panose="02010609060101010101" pitchFamily="2" charset="-122"/>
              </a:rPr>
              <a:t>定义与适用范围</a:t>
            </a:r>
            <a:endParaRPr lang="zh-CN" altLang="en-US" sz="3200" b="1">
              <a:solidFill>
                <a:schemeClr val="accent1"/>
              </a:solidFill>
              <a:latin typeface="Calibri" panose="020F0502020204030204" pitchFamily="34" charset="0"/>
              <a:ea typeface="黑体" panose="02010609060101010101" pitchFamily="2" charset="-122"/>
            </a:endParaRPr>
          </a:p>
          <a:p>
            <a:r>
              <a:rPr lang="zh-CN" altLang="en-US" sz="3200" b="1">
                <a:solidFill>
                  <a:schemeClr val="accent1"/>
                </a:solidFill>
                <a:latin typeface="Calibri" panose="020F0502020204030204" pitchFamily="34" charset="0"/>
                <a:ea typeface="黑体" panose="02010609060101010101" pitchFamily="2" charset="-122"/>
              </a:rPr>
              <a:t>工作机制与分工</a:t>
            </a:r>
            <a:endParaRPr lang="zh-CN" altLang="en-US" sz="3200" b="1">
              <a:solidFill>
                <a:schemeClr val="accent1"/>
              </a:solidFill>
              <a:latin typeface="Calibri" panose="020F0502020204030204" pitchFamily="34" charset="0"/>
              <a:ea typeface="黑体" panose="02010609060101010101" pitchFamily="2" charset="-122"/>
            </a:endParaRPr>
          </a:p>
          <a:p>
            <a:r>
              <a:rPr lang="zh-CN" altLang="en-US" sz="3200" b="1">
                <a:solidFill>
                  <a:schemeClr val="accent1"/>
                </a:solidFill>
                <a:latin typeface="Calibri" panose="020F0502020204030204" pitchFamily="34" charset="0"/>
                <a:ea typeface="黑体" panose="02010609060101010101" pitchFamily="2" charset="-122"/>
              </a:rPr>
              <a:t>防范机制与措施</a:t>
            </a:r>
            <a:endParaRPr lang="zh-CN" altLang="en-US" sz="3200" b="1">
              <a:solidFill>
                <a:schemeClr val="accent1"/>
              </a:solidFill>
              <a:latin typeface="Calibri" panose="020F0502020204030204" pitchFamily="34" charset="0"/>
              <a:ea typeface="黑体" panose="02010609060101010101" pitchFamily="2" charset="-122"/>
            </a:endParaRPr>
          </a:p>
          <a:p>
            <a:r>
              <a:rPr lang="zh-CN" altLang="en-US" sz="3200" b="1">
                <a:solidFill>
                  <a:schemeClr val="accent1"/>
                </a:solidFill>
                <a:latin typeface="Calibri" panose="020F0502020204030204" pitchFamily="34" charset="0"/>
                <a:ea typeface="黑体" panose="02010609060101010101" pitchFamily="2" charset="-122"/>
              </a:rPr>
              <a:t>调查职责与措施</a:t>
            </a:r>
            <a:endParaRPr lang="zh-CN" altLang="en-US" sz="3200" b="1">
              <a:solidFill>
                <a:schemeClr val="accent1"/>
              </a:solidFill>
              <a:latin typeface="Calibri" panose="020F0502020204030204" pitchFamily="34" charset="0"/>
              <a:ea typeface="黑体" panose="02010609060101010101" pitchFamily="2" charset="-122"/>
            </a:endParaRPr>
          </a:p>
          <a:p>
            <a:r>
              <a:rPr lang="zh-CN" altLang="en-US" sz="3200" b="1">
                <a:solidFill>
                  <a:schemeClr val="accent1"/>
                </a:solidFill>
                <a:latin typeface="Calibri" panose="020F0502020204030204" pitchFamily="34" charset="0"/>
                <a:ea typeface="黑体" panose="02010609060101010101" pitchFamily="2" charset="-122"/>
              </a:rPr>
              <a:t>处置与资金清退</a:t>
            </a:r>
            <a:endParaRPr lang="zh-CN" altLang="en-US" sz="3200" b="1">
              <a:solidFill>
                <a:schemeClr val="accent1"/>
              </a:solidFill>
              <a:latin typeface="Calibri" panose="020F0502020204030204" pitchFamily="34" charset="0"/>
              <a:ea typeface="黑体" panose="02010609060101010101" pitchFamily="2" charset="-122"/>
            </a:endParaRPr>
          </a:p>
          <a:p>
            <a:r>
              <a:rPr lang="zh-CN" altLang="en-US" sz="3200" b="1">
                <a:solidFill>
                  <a:schemeClr val="accent1"/>
                </a:solidFill>
                <a:latin typeface="Calibri" panose="020F0502020204030204" pitchFamily="34" charset="0"/>
                <a:ea typeface="黑体" panose="02010609060101010101" pitchFamily="2" charset="-122"/>
              </a:rPr>
              <a:t>其他问题</a:t>
            </a:r>
            <a:endParaRPr lang="zh-CN" altLang="en-US" sz="3200" b="1">
              <a:solidFill>
                <a:schemeClr val="accent1"/>
              </a:solidFill>
              <a:latin typeface="Calibri" panose="020F0502020204030204" pitchFamily="34" charset="0"/>
              <a:ea typeface="黑体" panose="0201060906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0-#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50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菱形 1"/>
          <p:cNvSpPr/>
          <p:nvPr/>
        </p:nvSpPr>
        <p:spPr>
          <a:xfrm>
            <a:off x="4295775" y="876300"/>
            <a:ext cx="3600450" cy="3600450"/>
          </a:xfrm>
          <a:prstGeom prst="diamond">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6" name="文本框 5"/>
          <p:cNvSpPr txBox="1">
            <a:spLocks noChangeArrowheads="1"/>
          </p:cNvSpPr>
          <p:nvPr/>
        </p:nvSpPr>
        <p:spPr bwMode="auto">
          <a:xfrm>
            <a:off x="3028950" y="5313363"/>
            <a:ext cx="7840663" cy="632460"/>
          </a:xfrm>
          <a:prstGeom prst="rect">
            <a:avLst/>
          </a:prstGeom>
          <a:noFill/>
          <a:ln w="9525">
            <a:noFill/>
            <a:miter lim="800000"/>
          </a:ln>
        </p:spPr>
        <p:txBody>
          <a:bodyPr>
            <a:spAutoFit/>
          </a:bodyPr>
          <a:lstStyle/>
          <a:p>
            <a:pPr algn="ctr">
              <a:lnSpc>
                <a:spcPct val="80000"/>
              </a:lnSpc>
            </a:pPr>
            <a:r>
              <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调查职责与措施</a:t>
            </a:r>
            <a:endPar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p:cNvSpPr txBox="1">
            <a:spLocks noChangeArrowheads="1"/>
          </p:cNvSpPr>
          <p:nvPr/>
        </p:nvSpPr>
        <p:spPr bwMode="auto">
          <a:xfrm>
            <a:off x="4210050" y="1890713"/>
            <a:ext cx="3771900" cy="1568450"/>
          </a:xfrm>
          <a:prstGeom prst="rect">
            <a:avLst/>
          </a:prstGeom>
          <a:noFill/>
          <a:ln w="9525">
            <a:noFill/>
            <a:miter lim="800000"/>
          </a:ln>
        </p:spPr>
        <p:txBody>
          <a:bodyPr>
            <a:spAutoFit/>
          </a:bodyPr>
          <a:lstStyle/>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PART</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V</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直角三角形 11"/>
          <p:cNvSpPr>
            <a:spLocks noChangeAspect="1"/>
          </p:cNvSpPr>
          <p:nvPr/>
        </p:nvSpPr>
        <p:spPr>
          <a:xfrm flipV="1">
            <a:off x="4210050" y="773113"/>
            <a:ext cx="1800225" cy="1800225"/>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400"/>
                                        <p:tgtEl>
                                          <p:spTgt spid="12"/>
                                        </p:tgtEl>
                                      </p:cBhvr>
                                    </p:animEffect>
                                  </p:childTnLst>
                                </p:cTn>
                              </p:par>
                              <p:par>
                                <p:cTn id="8" presetID="41" presetClass="entr" presetSubtype="0" fill="hold" grpId="0" nodeType="withEffect">
                                  <p:stCondLst>
                                    <p:cond delay="250"/>
                                  </p:stCondLst>
                                  <p:iterate type="lt">
                                    <p:tmPct val="14286"/>
                                  </p:iterate>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1" dur="500" fill="hold"/>
                                        <p:tgtEl>
                                          <p:spTgt spid="10"/>
                                        </p:tgtEl>
                                        <p:attrNameLst>
                                          <p:attrName>ppt_y</p:attrName>
                                        </p:attrNameLst>
                                      </p:cBhvr>
                                      <p:tavLst>
                                        <p:tav tm="0">
                                          <p:val>
                                            <p:strVal val="#ppt_y"/>
                                          </p:val>
                                        </p:tav>
                                        <p:tav tm="100000">
                                          <p:val>
                                            <p:strVal val="#ppt_y"/>
                                          </p:val>
                                        </p:tav>
                                      </p:tavLst>
                                    </p:anim>
                                    <p:anim calcmode="lin" valueType="num">
                                      <p:cBhvr>
                                        <p:cTn id="1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4" dur="500" tmFilter="0,0; .5, 1; 1, 1"/>
                                        <p:tgtEl>
                                          <p:spTgt spid="10"/>
                                        </p:tgtEl>
                                      </p:cBhvr>
                                    </p:animEffect>
                                  </p:childTnLst>
                                </p:cTn>
                              </p:par>
                              <p:par>
                                <p:cTn id="15" presetID="10" presetClass="entr" presetSubtype="0" fill="hold" grpId="0" nodeType="withEffect">
                                  <p:stCondLst>
                                    <p:cond delay="50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应当组织调查的情形</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《条例》第十九条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altLang="zh-CN" sz="2400" kern="1200">
                <a:sym typeface="+mn-ea"/>
              </a:rPr>
              <a:t>相当于列举了非法集资的一些常见形式（一度考虑删去，但各方建议保留）：</a:t>
            </a:r>
            <a:endParaRPr kumimoji="0" lang="zh-CN" altLang="zh-CN"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kern="1200">
                <a:sym typeface="+mn-ea"/>
              </a:rPr>
              <a:t>组织形式：</a:t>
            </a:r>
            <a:r>
              <a:rPr lang="zh-CN" sz="2400" kern="1200">
                <a:sym typeface="+mn-ea"/>
              </a:rPr>
              <a:t>设立互联网企业、投资及投资咨询类企业、各类交易场所或者平台、农民专业合作社、资金互助组织以及其他组织吸收资金</a:t>
            </a:r>
            <a:r>
              <a:rPr lang="zh-CN" altLang="zh-CN" sz="2400" kern="1200">
                <a:sym typeface="+mn-ea"/>
              </a:rPr>
              <a:t>；</a:t>
            </a:r>
            <a:endParaRPr kumimoji="0" lang="zh-CN"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kern="1200">
                <a:sym typeface="+mn-ea"/>
              </a:rPr>
              <a:t>金融或类金融业务名义：</a:t>
            </a:r>
            <a:r>
              <a:rPr lang="zh-CN" sz="2400" kern="1200">
                <a:sym typeface="+mn-ea"/>
              </a:rPr>
              <a:t>以发行或者转让股权、债权，募集基金，销售保险产品，或者以从事各类资产管理、虚拟货币、融资租赁业务等名义吸收资金；</a:t>
            </a:r>
            <a:r>
              <a:rPr lang="zh-CN" altLang="zh-CN" sz="2400" kern="1200">
                <a:sym typeface="+mn-ea"/>
              </a:rPr>
              <a:t>（区别于非法从事上述金融活动）</a:t>
            </a:r>
            <a:endParaRPr kumimoji="0" lang="zh-CN"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kern="1200">
                <a:sym typeface="+mn-ea"/>
              </a:rPr>
              <a:t>非金融业务名义：</a:t>
            </a:r>
            <a:r>
              <a:rPr lang="zh-CN" sz="2400" kern="1200">
                <a:sym typeface="+mn-ea"/>
              </a:rPr>
              <a:t>在销售商品、提供服务、投资项目等商业活动中，以承诺给付货币、股权、实物等回报的形式吸收资金；</a:t>
            </a:r>
            <a:endParaRPr kumimoji="0" lang="zh-CN"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kern="1200">
                <a:sym typeface="+mn-ea"/>
              </a:rPr>
              <a:t>宣传方式：</a:t>
            </a:r>
            <a:r>
              <a:rPr lang="zh-CN" sz="2400" kern="1200">
                <a:sym typeface="+mn-ea"/>
              </a:rPr>
              <a:t>违反法律、行政法规或者国家有关规定，通过大众传播媒介、即时通信工具或者其他方式公开传播吸收资金信息；</a:t>
            </a:r>
            <a:endParaRPr kumimoji="0" lang="zh-CN"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sz="2400" kern="1200">
                <a:sym typeface="+mn-ea"/>
              </a:rPr>
              <a:t>其他涉嫌非法集资的行为</a:t>
            </a:r>
            <a:r>
              <a:rPr lang="zh-CN" altLang="zh-CN" sz="2400" kern="1200">
                <a:sym typeface="+mn-ea"/>
              </a:rPr>
              <a:t>（包括但不限于）</a:t>
            </a:r>
            <a:r>
              <a:rPr lang="zh-CN" sz="2400" kern="1200">
                <a:sym typeface="+mn-ea"/>
              </a:rPr>
              <a:t>。</a:t>
            </a: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跨行政区域案件的管辖</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《条例》第二十条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sz="2400" kern="1200">
                <a:sym typeface="+mn-ea"/>
              </a:rPr>
              <a:t>非法集资人为</a:t>
            </a:r>
            <a:r>
              <a:rPr sz="2400" b="1" kern="1200">
                <a:sym typeface="+mn-ea"/>
              </a:rPr>
              <a:t>单位</a:t>
            </a:r>
            <a:r>
              <a:rPr sz="2400" kern="1200">
                <a:sym typeface="+mn-ea"/>
              </a:rPr>
              <a:t>的，由其登记地处置非法集资牵头部门组织调查认定</a:t>
            </a:r>
            <a:r>
              <a:rPr lang="zh-CN" sz="2400" kern="1200">
                <a:sym typeface="+mn-ea"/>
              </a:rPr>
              <a:t>。</a:t>
            </a:r>
            <a:endParaRPr kumimoji="0" lang="zh-CN"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sz="2400" kern="1200">
                <a:sym typeface="+mn-ea"/>
              </a:rPr>
              <a:t>非法集资人为</a:t>
            </a:r>
            <a:r>
              <a:rPr sz="2400" b="1" kern="1200">
                <a:sym typeface="+mn-ea"/>
              </a:rPr>
              <a:t>个人</a:t>
            </a:r>
            <a:r>
              <a:rPr sz="2400" kern="1200">
                <a:sym typeface="+mn-ea"/>
              </a:rPr>
              <a:t>的，由其住所地或者经常居住地处置非法集资牵头部门组织调查认定。</a:t>
            </a:r>
            <a:endParaRPr kumimoji="0"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sz="2400" kern="1200">
                <a:latin typeface="楷体" panose="02010609060101010101" charset="-122"/>
                <a:ea typeface="楷体" panose="02010609060101010101" charset="-122"/>
                <a:sym typeface="+mn-ea"/>
              </a:rPr>
              <a:t>明确单位登记地负责组织调查认定，</a:t>
            </a:r>
            <a:r>
              <a:rPr sz="2400" kern="1200">
                <a:latin typeface="楷体" panose="02010609060101010101" charset="-122"/>
                <a:ea typeface="楷体" panose="02010609060101010101" charset="-122"/>
                <a:sym typeface="+mn-ea"/>
              </a:rPr>
              <a:t>强化各地招商引资过程中风险识别和风险预判意识，督促登记地地方政府加强</a:t>
            </a:r>
            <a:r>
              <a:rPr lang="zh-CN" sz="2400" kern="1200">
                <a:latin typeface="楷体" panose="02010609060101010101" charset="-122"/>
                <a:ea typeface="楷体" panose="02010609060101010101" charset="-122"/>
                <a:sym typeface="+mn-ea"/>
              </a:rPr>
              <a:t>商事登记管理</a:t>
            </a:r>
            <a:r>
              <a:rPr sz="2400" kern="1200">
                <a:latin typeface="楷体" panose="02010609060101010101" charset="-122"/>
                <a:ea typeface="楷体" panose="02010609060101010101" charset="-122"/>
                <a:sym typeface="+mn-ea"/>
              </a:rPr>
              <a:t>，从源头上减少非法集资风险。</a:t>
            </a:r>
            <a:endParaRPr kumimoji="0" sz="2400" b="0" i="0" u="none" strike="noStrike" kern="1200" cap="none" spc="0" normalizeH="0" baseline="0" noProof="1">
              <a:solidFill>
                <a:schemeClr val="tx1"/>
              </a:solidFill>
              <a:latin typeface="楷体" panose="02010609060101010101" charset="-122"/>
              <a:ea typeface="楷体" panose="02010609060101010101" charset="-122"/>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sz="2400" kern="1200">
                <a:sym typeface="+mn-ea"/>
              </a:rPr>
              <a:t>非法集资行为发生地、集资资产所在地以及集资参与人所在地处置非法集资牵头部门应当配合调查认定工作。</a:t>
            </a:r>
            <a:endParaRPr kumimoji="0"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sz="2400" kern="1200">
                <a:sym typeface="+mn-ea"/>
              </a:rPr>
              <a:t>处置非法集资牵头部门对组织调查认定职责存在争议的，由其共同的上级处置非法集资牵头部门确定；对跨省、自治区、直辖市组织调查认定职责存在争议的，由联席会议确定。</a:t>
            </a:r>
            <a:endParaRPr kumimoji="0"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调查措施</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《条例》第二十一条、第二十二条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进入涉嫌非法集资的场所进行调查取证；</a:t>
            </a:r>
            <a:endParaRPr lang="zh-CN" altLang="zh-CN"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询问与被调查事件有关的单位和个人，要求其对有关事项作出说明；</a:t>
            </a:r>
            <a:endParaRPr lang="zh-CN" altLang="zh-CN"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查阅、复制与被调查事件有关的文件、资料、电子数据等，对可能被转移、隐匿或者毁损的文件、资料、电子设备等予以封存；</a:t>
            </a:r>
            <a:endParaRPr lang="zh-CN" altLang="zh-CN"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经处置非法集资牵头部门主要负责人批准，依法查询涉嫌非法集资的有关账户。</a:t>
            </a:r>
            <a:r>
              <a:rPr lang="en-US" altLang="zh-CN" sz="2400">
                <a:latin typeface="楷体" panose="02010609060101010101" charset="-122"/>
                <a:ea typeface="楷体" panose="02010609060101010101" charset="-122"/>
                <a:sym typeface="+mn-ea"/>
              </a:rPr>
              <a:t>——</a:t>
            </a:r>
            <a:r>
              <a:rPr lang="zh-CN" altLang="en-US" sz="2400">
                <a:latin typeface="楷体" panose="02010609060101010101" charset="-122"/>
                <a:ea typeface="楷体" panose="02010609060101010101" charset="-122"/>
                <a:sym typeface="+mn-ea"/>
              </a:rPr>
              <a:t>根据</a:t>
            </a:r>
            <a:r>
              <a:rPr lang="zh-CN" altLang="zh-CN" sz="2400">
                <a:latin typeface="楷体" panose="02010609060101010101" charset="-122"/>
                <a:ea typeface="楷体" panose="02010609060101010101" charset="-122"/>
                <a:sym typeface="+mn-ea"/>
              </a:rPr>
              <a:t>《商业银行法》规定，行政法规只能规定查询单位存款账户，不得查询个人储蓄存款账户。</a:t>
            </a:r>
            <a:endParaRPr lang="zh-CN" altLang="zh-CN"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lang="zh-CN" altLang="zh-CN"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要求暂停集资行为，通知市场监督管理部门或者其他有关部门暂停为涉嫌非法集资的有关单位办理设立、变更或者注销登记</a:t>
            </a:r>
            <a:r>
              <a:rPr lang="en-US" altLang="zh-CN" sz="2400">
                <a:latin typeface="楷体" panose="02010609060101010101" charset="-122"/>
                <a:ea typeface="楷体" panose="02010609060101010101" charset="-122"/>
                <a:sym typeface="+mn-ea"/>
              </a:rPr>
              <a:t>——避免非法集资人借机转移资产或通过注销企业登记逃避追责。</a:t>
            </a:r>
            <a:endParaRPr lang="en-US" altLang="zh-CN" sz="2400">
              <a:latin typeface="楷体" panose="02010609060101010101" charset="-122"/>
              <a:ea typeface="楷体" panose="02010609060101010101" charset="-122"/>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菱形 1"/>
          <p:cNvSpPr/>
          <p:nvPr/>
        </p:nvSpPr>
        <p:spPr>
          <a:xfrm>
            <a:off x="4295775" y="876300"/>
            <a:ext cx="3600450" cy="3600450"/>
          </a:xfrm>
          <a:prstGeom prst="diamond">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6" name="文本框 5"/>
          <p:cNvSpPr txBox="1">
            <a:spLocks noChangeArrowheads="1"/>
          </p:cNvSpPr>
          <p:nvPr/>
        </p:nvSpPr>
        <p:spPr bwMode="auto">
          <a:xfrm>
            <a:off x="3028950" y="5313363"/>
            <a:ext cx="7840663" cy="632460"/>
          </a:xfrm>
          <a:prstGeom prst="rect">
            <a:avLst/>
          </a:prstGeom>
          <a:noFill/>
          <a:ln w="9525">
            <a:noFill/>
            <a:miter lim="800000"/>
          </a:ln>
        </p:spPr>
        <p:txBody>
          <a:bodyPr>
            <a:spAutoFit/>
          </a:bodyPr>
          <a:lstStyle/>
          <a:p>
            <a:pPr algn="ctr">
              <a:lnSpc>
                <a:spcPct val="80000"/>
              </a:lnSpc>
            </a:pPr>
            <a:r>
              <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处置与资金清退</a:t>
            </a:r>
            <a:endPar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p:cNvSpPr txBox="1">
            <a:spLocks noChangeArrowheads="1"/>
          </p:cNvSpPr>
          <p:nvPr/>
        </p:nvSpPr>
        <p:spPr bwMode="auto">
          <a:xfrm>
            <a:off x="4210050" y="1890713"/>
            <a:ext cx="3771900" cy="1568450"/>
          </a:xfrm>
          <a:prstGeom prst="rect">
            <a:avLst/>
          </a:prstGeom>
          <a:noFill/>
          <a:ln w="9525">
            <a:noFill/>
            <a:miter lim="800000"/>
          </a:ln>
        </p:spPr>
        <p:txBody>
          <a:bodyPr>
            <a:spAutoFit/>
          </a:bodyPr>
          <a:lstStyle/>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PART</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VI</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直角三角形 11"/>
          <p:cNvSpPr>
            <a:spLocks noChangeAspect="1"/>
          </p:cNvSpPr>
          <p:nvPr/>
        </p:nvSpPr>
        <p:spPr>
          <a:xfrm flipV="1">
            <a:off x="4210050" y="773113"/>
            <a:ext cx="1800225" cy="1800225"/>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400"/>
                                        <p:tgtEl>
                                          <p:spTgt spid="12"/>
                                        </p:tgtEl>
                                      </p:cBhvr>
                                    </p:animEffect>
                                  </p:childTnLst>
                                </p:cTn>
                              </p:par>
                              <p:par>
                                <p:cTn id="8" presetID="41" presetClass="entr" presetSubtype="0" fill="hold" grpId="0" nodeType="withEffect">
                                  <p:stCondLst>
                                    <p:cond delay="250"/>
                                  </p:stCondLst>
                                  <p:iterate type="lt">
                                    <p:tmPct val="14286"/>
                                  </p:iterate>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1" dur="500" fill="hold"/>
                                        <p:tgtEl>
                                          <p:spTgt spid="10"/>
                                        </p:tgtEl>
                                        <p:attrNameLst>
                                          <p:attrName>ppt_y</p:attrName>
                                        </p:attrNameLst>
                                      </p:cBhvr>
                                      <p:tavLst>
                                        <p:tav tm="0">
                                          <p:val>
                                            <p:strVal val="#ppt_y"/>
                                          </p:val>
                                        </p:tav>
                                        <p:tav tm="100000">
                                          <p:val>
                                            <p:strVal val="#ppt_y"/>
                                          </p:val>
                                        </p:tav>
                                      </p:tavLst>
                                    </p:anim>
                                    <p:anim calcmode="lin" valueType="num">
                                      <p:cBhvr>
                                        <p:cTn id="1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4" dur="500" tmFilter="0,0; .5, 1; 1, 1"/>
                                        <p:tgtEl>
                                          <p:spTgt spid="10"/>
                                        </p:tgtEl>
                                      </p:cBhvr>
                                    </p:animEffect>
                                  </p:childTnLst>
                                </p:cTn>
                              </p:par>
                              <p:par>
                                <p:cTn id="15" presetID="10" presetClass="entr" presetSubtype="0" fill="hold" grpId="0" nodeType="withEffect">
                                  <p:stCondLst>
                                    <p:cond delay="50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处置措施</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《条例》第二十三条、第二十四条、第二十七条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sz="2400" kern="1200">
                <a:sym typeface="+mn-ea"/>
              </a:rPr>
              <a:t>责令非法集资人、非法集资协助人立即停止有关非法活动；发现涉嫌犯罪的，应当按照规定及时将案件移送公安机关，并配合做好相关工作。</a:t>
            </a:r>
            <a:r>
              <a:rPr sz="2400" u="sng" kern="1200">
                <a:sym typeface="+mn-ea"/>
              </a:rPr>
              <a:t>行政机关对非法集资行为的调查认定，不是依法追究刑事责任的必经程序。</a:t>
            </a:r>
            <a:endParaRPr kumimoji="0" sz="2400" b="0" i="0" u="sng"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sz="2400" kern="1200">
                <a:sym typeface="+mn-ea"/>
              </a:rPr>
              <a:t>采取措施：（一）经处置非法集资牵头部门主要负责人批准，</a:t>
            </a:r>
            <a:r>
              <a:rPr sz="2400" kern="1200">
                <a:sym typeface="+mn-ea"/>
              </a:rPr>
              <a:t>查封有关经营场所，查封、扣押有关资产；</a:t>
            </a:r>
            <a:endParaRPr kumimoji="0"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sz="2400" kern="1200">
                <a:sym typeface="+mn-ea"/>
              </a:rPr>
              <a:t>  （二）</a:t>
            </a:r>
            <a:r>
              <a:rPr lang="zh-CN" sz="2400" kern="1200">
                <a:sym typeface="+mn-ea"/>
              </a:rPr>
              <a:t>经处置非法集资牵头部门主要负责人批准，</a:t>
            </a:r>
            <a:r>
              <a:rPr sz="2400" kern="1200">
                <a:sym typeface="+mn-ea"/>
              </a:rPr>
              <a:t>责令非法集资人、非法集资协助人追回、变价出售有关资产用于清退 集资资金；</a:t>
            </a:r>
            <a:endParaRPr kumimoji="0"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sz="2400" kern="1200">
                <a:sym typeface="+mn-ea"/>
              </a:rPr>
              <a:t>  （三）经设区的市级以上地方人民政府处置非法集资牵头部门决定，按照规定通知出入境边防检查机关，限制非法集资的个人或者非法集资单位的控股股东、实际控制人、董事、监事、高级管理人员以及其他直接责任人员出境。</a:t>
            </a:r>
            <a:endParaRPr kumimoji="0"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sz="2400" kern="1200">
                <a:sym typeface="+mn-ea"/>
              </a:rPr>
              <a:t>市场监督管理部门吊销营业执照</a:t>
            </a:r>
            <a:r>
              <a:rPr lang="zh-CN" sz="2400" kern="1200">
                <a:sym typeface="+mn-ea"/>
              </a:rPr>
              <a:t>；</a:t>
            </a:r>
            <a:r>
              <a:rPr sz="2400" kern="1200">
                <a:sym typeface="+mn-ea"/>
              </a:rPr>
              <a:t>电信主管部门关闭网站、开发的移动应用程序等互联网应用</a:t>
            </a:r>
            <a:r>
              <a:rPr lang="en-US" sz="2400" kern="1200">
                <a:sym typeface="+mn-ea"/>
              </a:rPr>
              <a:t>——</a:t>
            </a:r>
            <a:r>
              <a:rPr lang="zh-CN" altLang="en-US" sz="2400" kern="1200">
                <a:sym typeface="+mn-ea"/>
              </a:rPr>
              <a:t>相当于取缔</a:t>
            </a: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资金清退</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《条例》第二十五条、第二十六条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3175" indent="-3175">
              <a:buFont typeface="Wingdings" panose="05000000000000000000" pitchFamily="2" charset="2"/>
              <a:buNone/>
            </a:pPr>
            <a:r>
              <a:rPr lang="zh-CN" altLang="zh-CN" sz="2400">
                <a:sym typeface="+mn-ea"/>
              </a:rPr>
              <a:t>义务和职责：非法集资人、非法集资协助人应当向集资参与人清退集资资金。清退过程应当接受处置非法集资牵头部门监督。</a:t>
            </a:r>
            <a:r>
              <a:rPr lang="en-US" altLang="zh-CN" sz="2400">
                <a:latin typeface="楷体" panose="02010609060101010101" charset="-122"/>
                <a:ea typeface="楷体" panose="02010609060101010101" charset="-122"/>
                <a:sym typeface="+mn-ea"/>
              </a:rPr>
              <a:t>——</a:t>
            </a:r>
            <a:r>
              <a:rPr lang="zh-CN" altLang="en-US" sz="2400">
                <a:latin typeface="楷体" panose="02010609060101010101" charset="-122"/>
                <a:ea typeface="楷体" panose="02010609060101010101" charset="-122"/>
                <a:sym typeface="+mn-ea"/>
              </a:rPr>
              <a:t>既避免行政机关直接干预，又防止自行清偿过程中出现不公平现象。</a:t>
            </a:r>
            <a:endParaRPr lang="zh-CN" altLang="zh-CN" sz="2400">
              <a:latin typeface="楷体" panose="02010609060101010101" charset="-122"/>
              <a:ea typeface="楷体" panose="02010609060101010101" charset="-122"/>
            </a:endParaRPr>
          </a:p>
          <a:p>
            <a:pPr marL="3175" indent="-3175">
              <a:buFont typeface="Wingdings" panose="05000000000000000000" pitchFamily="2" charset="2"/>
              <a:buNone/>
            </a:pPr>
            <a:r>
              <a:rPr lang="zh-CN" altLang="zh-CN" sz="2400" b="1">
                <a:sym typeface="+mn-ea"/>
              </a:rPr>
              <a:t>底线：</a:t>
            </a:r>
            <a:r>
              <a:rPr lang="en-US" altLang="zh-CN" sz="2400" b="1">
                <a:sym typeface="+mn-ea"/>
              </a:rPr>
              <a:t>1.</a:t>
            </a:r>
            <a:r>
              <a:rPr lang="zh-CN" altLang="zh-CN" sz="2400" b="1">
                <a:sym typeface="+mn-ea"/>
              </a:rPr>
              <a:t>任何单位和个人不得从非法集资中获取经济利益。</a:t>
            </a:r>
            <a:r>
              <a:rPr lang="en-US" altLang="zh-CN" sz="2400">
                <a:latin typeface="楷体" panose="02010609060101010101" charset="-122"/>
                <a:ea typeface="楷体" panose="02010609060101010101" charset="-122"/>
                <a:sym typeface="+mn-ea"/>
              </a:rPr>
              <a:t>——</a:t>
            </a:r>
            <a:r>
              <a:rPr lang="zh-CN" altLang="en-US" sz="2400">
                <a:latin typeface="楷体" panose="02010609060101010101" charset="-122"/>
                <a:ea typeface="楷体" panose="02010609060101010101" charset="-122"/>
                <a:sym typeface="宋体" panose="02010600030101010101" pitchFamily="2" charset="-122"/>
              </a:rPr>
              <a:t>集资参与人从非法集资中获得过收益的，在资金清退时应予扣除。</a:t>
            </a:r>
            <a:r>
              <a:rPr lang="en-US" altLang="zh-CN" sz="2400" b="1">
                <a:sym typeface="+mn-ea"/>
              </a:rPr>
              <a:t>2.</a:t>
            </a:r>
            <a:r>
              <a:rPr lang="zh-CN" altLang="zh-CN" sz="2400" b="1">
                <a:sym typeface="+mn-ea"/>
              </a:rPr>
              <a:t>因参与非法集资受到的损失，由集资参与人自行承担。</a:t>
            </a:r>
            <a:r>
              <a:rPr lang="en-US" altLang="zh-CN" sz="2400">
                <a:latin typeface="楷体" panose="02010609060101010101" charset="-122"/>
                <a:ea typeface="楷体" panose="02010609060101010101" charset="-122"/>
                <a:sym typeface="+mn-ea"/>
              </a:rPr>
              <a:t>——</a:t>
            </a:r>
            <a:r>
              <a:rPr lang="zh-CN" altLang="en-US" sz="2400">
                <a:latin typeface="楷体" panose="02010609060101010101" charset="-122"/>
                <a:ea typeface="楷体" panose="02010609060101010101" charset="-122"/>
                <a:sym typeface="+mn-ea"/>
              </a:rPr>
              <a:t>防范由政府兜底形成的道德风险，也是沿用了《取缔办法》的规定。</a:t>
            </a:r>
            <a:endParaRPr lang="zh-CN" altLang="en-US" sz="2400">
              <a:latin typeface="楷体" panose="02010609060101010101" charset="-122"/>
              <a:ea typeface="楷体" panose="02010609060101010101" charset="-122"/>
            </a:endParaRPr>
          </a:p>
          <a:p>
            <a:r>
              <a:rPr lang="zh-CN" altLang="zh-CN" sz="2400">
                <a:sym typeface="+mn-ea"/>
              </a:rPr>
              <a:t>清退资金来源：（一）非法集资资金余额；（二）非法集资资金的收益或者转换的其他资产及其收益；（三）非法集资人及其股东、实际控制人、董事、监事、高级管理人员和其他相关人员从非法集资中获得的经济利益；（四）非法集资人隐匿、转移的非法集资资金或者相关资产；（五）在非法集资中获得的广告费、代言费、代理费、好处费、返点费、佣金、提成等经济利益；（六）可以作为清退集资资金的其他资产。</a:t>
            </a:r>
            <a:endParaRPr lang="zh-CN" altLang="zh-CN"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法律责任</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《条例》第四章</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对非法集资人、非法集资协助人作出行政处罚，建立信用记录。</a:t>
            </a:r>
            <a:r>
              <a:rPr lang="zh-CN" altLang="zh-CN" sz="2400" b="1">
                <a:sym typeface="+mn-ea"/>
              </a:rPr>
              <a:t>非法集资人、非法集资协助人不能同时履行所承担的清退集资资金和缴纳罚款义务时，先清退集资资金。</a:t>
            </a:r>
            <a:endParaRPr lang="zh-CN" altLang="zh-CN" sz="2400" b="1"/>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对互联网服务提供者，广告经营者、广告发布者，金融机构、非银行支付机构违法行为的处罚。</a:t>
            </a:r>
            <a:endParaRPr lang="zh-CN" altLang="zh-CN"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对不配合调查，拒绝提供相关文件、资料、电子数据等或者提供虚假文件、资料、电子数据等行为的处罚，与《治安管理处罚法》衔接。</a:t>
            </a:r>
            <a:endParaRPr lang="zh-CN" altLang="zh-CN"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a:sym typeface="+mn-ea"/>
              </a:rPr>
              <a:t>对国家机关工作人员违法违纪行为的处分。</a:t>
            </a:r>
            <a:endParaRPr lang="zh-CN" altLang="en-US"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菱形 1"/>
          <p:cNvSpPr/>
          <p:nvPr/>
        </p:nvSpPr>
        <p:spPr>
          <a:xfrm>
            <a:off x="4295775" y="876300"/>
            <a:ext cx="3600450" cy="3600450"/>
          </a:xfrm>
          <a:prstGeom prst="diamond">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6" name="文本框 5"/>
          <p:cNvSpPr txBox="1">
            <a:spLocks noChangeArrowheads="1"/>
          </p:cNvSpPr>
          <p:nvPr/>
        </p:nvSpPr>
        <p:spPr bwMode="auto">
          <a:xfrm>
            <a:off x="3028950" y="5313363"/>
            <a:ext cx="7840663" cy="632460"/>
          </a:xfrm>
          <a:prstGeom prst="rect">
            <a:avLst/>
          </a:prstGeom>
          <a:noFill/>
          <a:ln w="9525">
            <a:noFill/>
            <a:miter lim="800000"/>
          </a:ln>
        </p:spPr>
        <p:txBody>
          <a:bodyPr>
            <a:spAutoFit/>
          </a:bodyPr>
          <a:lstStyle/>
          <a:p>
            <a:pPr algn="ctr">
              <a:lnSpc>
                <a:spcPct val="80000"/>
              </a:lnSpc>
            </a:pPr>
            <a:r>
              <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其他问题</a:t>
            </a:r>
            <a:endPar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p:cNvSpPr txBox="1">
            <a:spLocks noChangeArrowheads="1"/>
          </p:cNvSpPr>
          <p:nvPr/>
        </p:nvSpPr>
        <p:spPr bwMode="auto">
          <a:xfrm>
            <a:off x="4210050" y="1890713"/>
            <a:ext cx="3771900" cy="1568450"/>
          </a:xfrm>
          <a:prstGeom prst="rect">
            <a:avLst/>
          </a:prstGeom>
          <a:noFill/>
          <a:ln w="9525">
            <a:noFill/>
            <a:miter lim="800000"/>
          </a:ln>
        </p:spPr>
        <p:txBody>
          <a:bodyPr>
            <a:spAutoFit/>
          </a:bodyPr>
          <a:lstStyle/>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PART</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VII</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直角三角形 11"/>
          <p:cNvSpPr>
            <a:spLocks noChangeAspect="1"/>
          </p:cNvSpPr>
          <p:nvPr/>
        </p:nvSpPr>
        <p:spPr>
          <a:xfrm flipV="1">
            <a:off x="4210050" y="773113"/>
            <a:ext cx="1800225" cy="1800225"/>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400"/>
                                        <p:tgtEl>
                                          <p:spTgt spid="12"/>
                                        </p:tgtEl>
                                      </p:cBhvr>
                                    </p:animEffect>
                                  </p:childTnLst>
                                </p:cTn>
                              </p:par>
                              <p:par>
                                <p:cTn id="8" presetID="41" presetClass="entr" presetSubtype="0" fill="hold" grpId="0" nodeType="withEffect">
                                  <p:stCondLst>
                                    <p:cond delay="250"/>
                                  </p:stCondLst>
                                  <p:iterate type="lt">
                                    <p:tmPct val="14286"/>
                                  </p:iterate>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1" dur="500" fill="hold"/>
                                        <p:tgtEl>
                                          <p:spTgt spid="10"/>
                                        </p:tgtEl>
                                        <p:attrNameLst>
                                          <p:attrName>ppt_y</p:attrName>
                                        </p:attrNameLst>
                                      </p:cBhvr>
                                      <p:tavLst>
                                        <p:tav tm="0">
                                          <p:val>
                                            <p:strVal val="#ppt_y"/>
                                          </p:val>
                                        </p:tav>
                                        <p:tav tm="100000">
                                          <p:val>
                                            <p:strVal val="#ppt_y"/>
                                          </p:val>
                                        </p:tav>
                                      </p:tavLst>
                                    </p:anim>
                                    <p:anim calcmode="lin" valueType="num">
                                      <p:cBhvr>
                                        <p:cTn id="1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4" dur="500" tmFilter="0,0; .5, 1; 1, 1"/>
                                        <p:tgtEl>
                                          <p:spTgt spid="10"/>
                                        </p:tgtEl>
                                      </p:cBhvr>
                                    </p:animEffect>
                                  </p:childTnLst>
                                </p:cTn>
                              </p:par>
                              <p:par>
                                <p:cTn id="15" presetID="10" presetClass="entr" presetSubtype="0" fill="hold" grpId="0" nodeType="withEffect">
                                  <p:stCondLst>
                                    <p:cond delay="50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各地制定细则</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《条例》第三十八条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各省、自治区、直辖市可以根据本条例制定防范和处置非法集资工作实施细则。</a:t>
            </a:r>
            <a:r>
              <a:rPr lang="en-US" altLang="zh-CN" sz="2400">
                <a:latin typeface="楷体" panose="02010609060101010101" charset="-122"/>
                <a:ea typeface="楷体" panose="02010609060101010101" charset="-122"/>
                <a:sym typeface="+mn-ea"/>
              </a:rPr>
              <a:t>——</a:t>
            </a:r>
            <a:r>
              <a:rPr lang="zh-CN" altLang="zh-CN" sz="2400">
                <a:latin typeface="楷体" panose="02010609060101010101" charset="-122"/>
                <a:ea typeface="楷体" panose="02010609060101010101" charset="-122"/>
                <a:sym typeface="+mn-ea"/>
              </a:rPr>
              <a:t>授权各地方结合本地区实际制定</a:t>
            </a:r>
            <a:r>
              <a:rPr lang="zh-CN" altLang="zh-CN" sz="2400" b="1">
                <a:latin typeface="楷体" panose="02010609060101010101" charset="-122"/>
                <a:ea typeface="楷体" panose="02010609060101010101" charset="-122"/>
                <a:sym typeface="+mn-ea"/>
              </a:rPr>
              <a:t>地方性法规或地方政府规章等</a:t>
            </a:r>
            <a:r>
              <a:rPr lang="zh-CN" altLang="zh-CN" sz="2400">
                <a:latin typeface="楷体" panose="02010609060101010101" charset="-122"/>
                <a:ea typeface="楷体" panose="02010609060101010101" charset="-122"/>
                <a:sym typeface="+mn-ea"/>
              </a:rPr>
              <a:t>，细化相关规定。如：各省市区出台地方金融监管条例，辽宁省出台防范和处置金融风险条例等。</a:t>
            </a:r>
            <a:endParaRPr lang="zh-CN" altLang="zh-CN" sz="2400">
              <a:latin typeface="楷体" panose="02010609060101010101" charset="-122"/>
              <a:ea typeface="楷体" panose="02010609060101010101" charset="-122"/>
              <a:sym typeface="+mn-ea"/>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a:sym typeface="+mn-ea"/>
              </a:rPr>
              <a:t>部际联席会议制定处置非法集资的工作制度和工作程序。</a:t>
            </a:r>
            <a:endParaRPr lang="zh-CN" altLang="en-US"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菱形 1"/>
          <p:cNvSpPr/>
          <p:nvPr/>
        </p:nvSpPr>
        <p:spPr>
          <a:xfrm>
            <a:off x="4295775" y="876300"/>
            <a:ext cx="3600450" cy="3600450"/>
          </a:xfrm>
          <a:prstGeom prst="diamond">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6" name="文本框 5"/>
          <p:cNvSpPr txBox="1">
            <a:spLocks noChangeArrowheads="1"/>
          </p:cNvSpPr>
          <p:nvPr/>
        </p:nvSpPr>
        <p:spPr bwMode="auto">
          <a:xfrm>
            <a:off x="1933893" y="5253038"/>
            <a:ext cx="8820150" cy="632460"/>
          </a:xfrm>
          <a:prstGeom prst="rect">
            <a:avLst/>
          </a:prstGeom>
          <a:noFill/>
          <a:ln w="9525">
            <a:noFill/>
            <a:miter lim="800000"/>
          </a:ln>
        </p:spPr>
        <p:txBody>
          <a:bodyPr>
            <a:spAutoFit/>
          </a:bodyPr>
          <a:lstStyle/>
          <a:p>
            <a:pPr algn="ctr">
              <a:lnSpc>
                <a:spcPct val="80000"/>
              </a:lnSpc>
            </a:pPr>
            <a:r>
              <a:rPr lang="zh-CN" altLang="en-US" sz="4400" b="1">
                <a:solidFill>
                  <a:schemeClr val="accent1"/>
                </a:solidFill>
                <a:latin typeface="Calibri" panose="020F0502020204030204" pitchFamily="34" charset="0"/>
                <a:ea typeface="黑体" panose="02010609060101010101" pitchFamily="2" charset="-122"/>
                <a:sym typeface="+mn-ea"/>
              </a:rPr>
              <a:t>制度演进与立法过程</a:t>
            </a:r>
            <a:endParaRPr lang="en-US" altLang="zh-CN"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p:cNvSpPr txBox="1">
            <a:spLocks noChangeArrowheads="1"/>
          </p:cNvSpPr>
          <p:nvPr/>
        </p:nvSpPr>
        <p:spPr bwMode="auto">
          <a:xfrm>
            <a:off x="4210050" y="1890713"/>
            <a:ext cx="3771900" cy="1555750"/>
          </a:xfrm>
          <a:prstGeom prst="rect">
            <a:avLst/>
          </a:prstGeom>
          <a:noFill/>
          <a:ln w="9525">
            <a:noFill/>
            <a:miter lim="800000"/>
          </a:ln>
        </p:spPr>
        <p:txBody>
          <a:bodyPr>
            <a:spAutoFit/>
          </a:bodyPr>
          <a:lstStyle/>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PART</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I</a:t>
            </a:r>
            <a:endParaRPr lang="zh-CN" altLang="en-US"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直角三角形 11"/>
          <p:cNvSpPr>
            <a:spLocks noChangeAspect="1"/>
          </p:cNvSpPr>
          <p:nvPr/>
        </p:nvSpPr>
        <p:spPr>
          <a:xfrm flipV="1">
            <a:off x="4210050" y="773113"/>
            <a:ext cx="1800225" cy="1800225"/>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400"/>
                                        <p:tgtEl>
                                          <p:spTgt spid="12"/>
                                        </p:tgtEl>
                                      </p:cBhvr>
                                    </p:animEffect>
                                  </p:childTnLst>
                                </p:cTn>
                              </p:par>
                              <p:par>
                                <p:cTn id="8" presetID="41" presetClass="entr" presetSubtype="0" fill="hold" grpId="0" nodeType="withEffect">
                                  <p:stCondLst>
                                    <p:cond delay="250"/>
                                  </p:stCondLst>
                                  <p:iterate type="lt">
                                    <p:tmPct val="14286"/>
                                  </p:iterate>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1" dur="500" fill="hold"/>
                                        <p:tgtEl>
                                          <p:spTgt spid="10"/>
                                        </p:tgtEl>
                                        <p:attrNameLst>
                                          <p:attrName>ppt_y</p:attrName>
                                        </p:attrNameLst>
                                      </p:cBhvr>
                                      <p:tavLst>
                                        <p:tav tm="0">
                                          <p:val>
                                            <p:strVal val="#ppt_y"/>
                                          </p:val>
                                        </p:tav>
                                        <p:tav tm="100000">
                                          <p:val>
                                            <p:strVal val="#ppt_y"/>
                                          </p:val>
                                        </p:tav>
                                      </p:tavLst>
                                    </p:anim>
                                    <p:anim calcmode="lin" valueType="num">
                                      <p:cBhvr>
                                        <p:cTn id="1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4" dur="500" tmFilter="0,0; .5, 1; 1, 1"/>
                                        <p:tgtEl>
                                          <p:spTgt spid="10"/>
                                        </p:tgtEl>
                                      </p:cBhvr>
                                    </p:animEffect>
                                  </p:childTnLst>
                                </p:cTn>
                              </p:par>
                              <p:par>
                                <p:cTn id="15" presetID="10" presetClass="entr" presetSubtype="0" fill="hold" grpId="0" nodeType="withEffect">
                                  <p:stCondLst>
                                    <p:cond delay="50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其他非法金融活动的处置原则</a:t>
            </a:r>
            <a:r>
              <a:rPr lang="en-US" altLang="zh-CN" sz="2800">
                <a:sym typeface="+mn-ea"/>
              </a:rPr>
              <a:t>——</a:t>
            </a:r>
            <a:r>
              <a:rPr lang="zh-CN" altLang="en-US" sz="2800" b="1">
                <a:latin typeface="宋体" panose="02010600030101010101" pitchFamily="2" charset="-122"/>
                <a:sym typeface="+mn-ea"/>
              </a:rPr>
              <a:t>《条例》第三十九条</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altLang="zh-CN" sz="2400" kern="1200">
                <a:sym typeface="+mn-ea"/>
              </a:rPr>
              <a:t>擅自从事发放贷款、支付结算、票据贴现等金融业务活动的，由国务院金融管理部门或者地方金融管理部门按照监督管理职责分工进行处置。</a:t>
            </a:r>
            <a:endParaRPr kumimoji="0" altLang="zh-CN"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altLang="zh-CN" sz="2400" kern="1200">
                <a:sym typeface="+mn-ea"/>
              </a:rPr>
              <a:t>  </a:t>
            </a:r>
            <a:r>
              <a:rPr lang="en-US" sz="2400" kern="1200">
                <a:sym typeface="+mn-ea"/>
              </a:rPr>
              <a:t>——</a:t>
            </a:r>
            <a:r>
              <a:rPr lang="zh-CN" sz="2400" kern="1200">
                <a:latin typeface="楷体" panose="02010609060101010101" charset="-122"/>
                <a:ea typeface="楷体" panose="02010609060101010101" charset="-122"/>
                <a:cs typeface="楷体" panose="02010609060101010101" charset="-122"/>
                <a:sym typeface="+mn-ea"/>
              </a:rPr>
              <a:t>与即将废止的《取缔办法》、正在制定的《非存款类放贷组织监督管理条例》《非银行支付机构条例》等做好衔接。</a:t>
            </a:r>
            <a:endParaRPr kumimoji="0" altLang="zh-CN"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zh-CN" sz="2400" kern="1200">
                <a:sym typeface="+mn-ea"/>
              </a:rPr>
              <a:t>法律、行政法规对其他非法金融业务活动的防范和处置没有明确规定的，参照本条例的有关规定执行。其他非法金融业务活动的具体类型由国务院金融管理部门确定。</a:t>
            </a:r>
            <a:endParaRPr kumimoji="0" lang="zh-CN" altLang="zh-CN" sz="2400" b="0" i="0" u="none" strike="noStrike" kern="1200" cap="none" spc="0" normalizeH="0" baseline="0" noProof="1">
              <a:solidFill>
                <a:schemeClr val="tx1"/>
              </a:solidFill>
              <a:latin typeface="+mn-lt"/>
              <a:ea typeface="+mn-ea"/>
              <a:cs typeface="+mn-cs"/>
            </a:endParaRPr>
          </a:p>
          <a:p>
            <a:pPr marL="0" marR="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en-US" altLang="zh-CN" sz="2400" kern="1200">
                <a:latin typeface="楷体" panose="02010609060101010101" charset="-122"/>
                <a:ea typeface="楷体" panose="02010609060101010101" charset="-122"/>
                <a:cs typeface="楷体" panose="02010609060101010101" charset="-122"/>
                <a:sym typeface="+mn-ea"/>
              </a:rPr>
              <a:t>——</a:t>
            </a:r>
            <a:r>
              <a:rPr lang="zh-CN" sz="2400" kern="1200">
                <a:latin typeface="楷体" panose="02010609060101010101" charset="-122"/>
                <a:ea typeface="楷体" panose="02010609060101010101" charset="-122"/>
                <a:cs typeface="楷体" panose="02010609060101010101" charset="-122"/>
                <a:sym typeface="+mn-ea"/>
              </a:rPr>
              <a:t>为未来新型非法金融业务活动预留空间，明确国务院金融管理部门和地方有关部门的职责分工。</a:t>
            </a:r>
            <a:endParaRPr kumimoji="0" lang="zh-CN" sz="2400" b="0" i="0" u="none" strike="noStrike" kern="1200" cap="none" spc="0" normalizeH="0" baseline="0" noProof="1">
              <a:solidFill>
                <a:schemeClr val="tx1"/>
              </a:solidFill>
              <a:latin typeface="楷体" panose="02010609060101010101" charset="-122"/>
              <a:ea typeface="楷体" panose="02010609060101010101" charset="-122"/>
              <a:cs typeface="楷体" panose="02010609060101010101" charset="-122"/>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lang="zh-CN" altLang="en-US" sz="2400"/>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a:sym typeface="+mn-ea"/>
              </a:rPr>
              <a:t>制度演进</a:t>
            </a:r>
            <a:endParaRPr lang="zh-CN" altLang="en-US">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3175" indent="-3175">
              <a:buFont typeface="Wingdings" panose="05000000000000000000" pitchFamily="2" charset="2"/>
              <a:buNone/>
            </a:pPr>
            <a:r>
              <a:rPr lang="zh-CN" altLang="en-US" sz="2400" b="1" kern="1200">
                <a:solidFill>
                  <a:sysClr val="windowText" lastClr="000000"/>
                </a:solidFill>
                <a:latin typeface="Calibri" panose="020F0502020204030204" pitchFamily="34" charset="0"/>
                <a:ea typeface="+mn-ea"/>
                <a:cs typeface="+mn-ea"/>
                <a:sym typeface="+mn-ea"/>
              </a:rPr>
              <a:t>非法金融机构和非法金融业务活动取缔办法</a:t>
            </a:r>
            <a:r>
              <a:rPr lang="zh-CN" altLang="en-US" sz="2400" kern="1200">
                <a:solidFill>
                  <a:sysClr val="windowText" lastClr="000000"/>
                </a:solidFill>
                <a:latin typeface="Calibri" panose="020F0502020204030204" pitchFamily="34" charset="0"/>
                <a:ea typeface="+mn-ea"/>
                <a:cs typeface="+mn-ea"/>
                <a:sym typeface="+mn-ea"/>
              </a:rPr>
              <a:t>（</a:t>
            </a:r>
            <a:r>
              <a:rPr lang="en-US" altLang="zh-CN" sz="2400" kern="1200">
                <a:solidFill>
                  <a:sysClr val="windowText" lastClr="000000"/>
                </a:solidFill>
                <a:latin typeface="Calibri" panose="020F0502020204030204" pitchFamily="34" charset="0"/>
                <a:ea typeface="+mn-ea"/>
                <a:cs typeface="+mn-ea"/>
                <a:sym typeface="+mn-ea"/>
              </a:rPr>
              <a:t>1998</a:t>
            </a:r>
            <a:r>
              <a:rPr lang="zh-CN" altLang="en-US" sz="2400" kern="1200">
                <a:solidFill>
                  <a:sysClr val="windowText" lastClr="000000"/>
                </a:solidFill>
                <a:latin typeface="Calibri" panose="020F0502020204030204" pitchFamily="34" charset="0"/>
                <a:ea typeface="+mn-ea"/>
                <a:cs typeface="+mn-ea"/>
                <a:sym typeface="+mn-ea"/>
              </a:rPr>
              <a:t>）：本办法所称非法金融业务活动，是指未经中国人民银行批准，擅自从事的下列活动：</a:t>
            </a:r>
            <a:r>
              <a:rPr lang="zh-CN" altLang="en-US" sz="2400" kern="1200">
                <a:solidFill>
                  <a:sysClr val="windowText" lastClr="000000"/>
                </a:solidFill>
                <a:latin typeface="Arial" panose="020B0604020202020204" pitchFamily="34" charset="0"/>
                <a:ea typeface="+mn-ea"/>
                <a:cs typeface="+mn-ea"/>
                <a:sym typeface="+mn-ea"/>
              </a:rPr>
              <a:t>……</a:t>
            </a:r>
            <a:r>
              <a:rPr lang="zh-CN" altLang="en-US" sz="2400" kern="1200">
                <a:solidFill>
                  <a:sysClr val="windowText" lastClr="000000"/>
                </a:solidFill>
                <a:latin typeface="Calibri" panose="020F0502020204030204" pitchFamily="34" charset="0"/>
                <a:ea typeface="+mn-ea"/>
                <a:cs typeface="+mn-ea"/>
                <a:sym typeface="+mn-ea"/>
              </a:rPr>
              <a:t>未经依法批准，以任何名义向社会不特定对象进行的非法集资</a:t>
            </a:r>
            <a:r>
              <a:rPr lang="zh-CN" altLang="en-US" sz="2400" kern="1200">
                <a:solidFill>
                  <a:sysClr val="windowText" lastClr="000000"/>
                </a:solidFill>
                <a:latin typeface="Arial" panose="020B0604020202020204" pitchFamily="34" charset="0"/>
                <a:ea typeface="+mn-ea"/>
                <a:cs typeface="+mn-ea"/>
                <a:sym typeface="+mn-ea"/>
              </a:rPr>
              <a:t>…</a:t>
            </a:r>
            <a:r>
              <a:rPr lang="zh-CN" altLang="en-US" sz="2400" kern="1200">
                <a:solidFill>
                  <a:sysClr val="windowText" lastClr="000000"/>
                </a:solidFill>
                <a:latin typeface="Arial" panose="020B0604020202020204" pitchFamily="34" charset="0"/>
                <a:ea typeface="+mn-ea"/>
                <a:cs typeface="+mn-ea"/>
                <a:sym typeface="宋体" panose="02010600030101010101" pitchFamily="2" charset="-122"/>
              </a:rPr>
              <a:t>…</a:t>
            </a:r>
            <a:endParaRPr lang="zh-CN" altLang="en-US" sz="2400">
              <a:latin typeface="Arial" panose="020B0604020202020204" pitchFamily="34" charset="0"/>
              <a:sym typeface="宋体" panose="02010600030101010101" pitchFamily="2" charset="-122"/>
            </a:endParaRPr>
          </a:p>
          <a:p>
            <a:pPr marL="3175" indent="-3175">
              <a:buFont typeface="Wingdings" panose="05000000000000000000" pitchFamily="2" charset="2"/>
              <a:buNone/>
            </a:pPr>
            <a:r>
              <a:rPr lang="zh-CN" altLang="en-US" sz="2400" kern="1200">
                <a:solidFill>
                  <a:sysClr val="windowText" lastClr="000000"/>
                </a:solidFill>
                <a:latin typeface="Arial" panose="020B0604020202020204" pitchFamily="34" charset="0"/>
                <a:ea typeface="+mn-ea"/>
                <a:cs typeface="+mn-ea"/>
                <a:sym typeface="宋体" panose="02010600030101010101" pitchFamily="2" charset="-122"/>
              </a:rPr>
              <a:t>商业银行法（</a:t>
            </a:r>
            <a:r>
              <a:rPr lang="en-US" altLang="zh-CN" sz="2400" kern="1200">
                <a:solidFill>
                  <a:sysClr val="windowText" lastClr="000000"/>
                </a:solidFill>
                <a:latin typeface="Arial" panose="020B0604020202020204" pitchFamily="34" charset="0"/>
                <a:ea typeface="+mn-ea"/>
                <a:cs typeface="+mn-ea"/>
                <a:sym typeface="宋体" panose="02010600030101010101" pitchFamily="2" charset="-122"/>
              </a:rPr>
              <a:t>1995</a:t>
            </a:r>
            <a:r>
              <a:rPr lang="zh-CN" altLang="en-US" sz="2400" kern="1200">
                <a:solidFill>
                  <a:sysClr val="windowText" lastClr="000000"/>
                </a:solidFill>
                <a:latin typeface="Arial" panose="020B0604020202020204" pitchFamily="34" charset="0"/>
                <a:ea typeface="+mn-ea"/>
                <a:cs typeface="+mn-ea"/>
                <a:sym typeface="宋体" panose="02010600030101010101" pitchFamily="2" charset="-122"/>
              </a:rPr>
              <a:t>）、刑法（</a:t>
            </a:r>
            <a:r>
              <a:rPr lang="en-US" altLang="zh-CN" sz="2400" kern="1200">
                <a:solidFill>
                  <a:sysClr val="windowText" lastClr="000000"/>
                </a:solidFill>
                <a:latin typeface="Arial" panose="020B0604020202020204" pitchFamily="34" charset="0"/>
                <a:ea typeface="+mn-ea"/>
                <a:cs typeface="+mn-ea"/>
                <a:sym typeface="宋体" panose="02010600030101010101" pitchFamily="2" charset="-122"/>
              </a:rPr>
              <a:t>2003</a:t>
            </a:r>
            <a:r>
              <a:rPr lang="zh-CN" altLang="en-US" sz="2400" kern="1200">
                <a:solidFill>
                  <a:sysClr val="windowText" lastClr="000000"/>
                </a:solidFill>
                <a:latin typeface="Arial" panose="020B0604020202020204" pitchFamily="34" charset="0"/>
                <a:ea typeface="+mn-ea"/>
                <a:cs typeface="+mn-ea"/>
                <a:sym typeface="宋体" panose="02010600030101010101" pitchFamily="2" charset="-122"/>
              </a:rPr>
              <a:t>）关于非法吸收公众存款的规定。</a:t>
            </a:r>
            <a:endParaRPr lang="zh-CN" altLang="en-US" sz="2400">
              <a:latin typeface="Arial" panose="020B0604020202020204" pitchFamily="34" charset="0"/>
              <a:sym typeface="宋体" panose="02010600030101010101" pitchFamily="2" charset="-122"/>
            </a:endParaRPr>
          </a:p>
          <a:p>
            <a:pPr marL="3175" indent="-3175">
              <a:buFont typeface="Wingdings" panose="05000000000000000000" pitchFamily="2" charset="2"/>
              <a:buNone/>
            </a:pPr>
            <a:r>
              <a:rPr lang="zh-CN" altLang="en-US" sz="2400" b="1" kern="1200">
                <a:solidFill>
                  <a:sysClr val="windowText" lastClr="000000"/>
                </a:solidFill>
                <a:latin typeface="Calibri" panose="020F0502020204030204" pitchFamily="34" charset="0"/>
                <a:ea typeface="+mn-ea"/>
                <a:cs typeface="+mn-ea"/>
                <a:sym typeface="+mn-ea"/>
              </a:rPr>
              <a:t>国务院关于同意建立处置非法集资部际联席会议制度的批复</a:t>
            </a:r>
            <a:r>
              <a:rPr lang="zh-CN" altLang="en-US" sz="2400" kern="1200">
                <a:solidFill>
                  <a:sysClr val="windowText" lastClr="000000"/>
                </a:solidFill>
                <a:latin typeface="Calibri" panose="020F0502020204030204" pitchFamily="34" charset="0"/>
                <a:ea typeface="+mn-ea"/>
                <a:cs typeface="+mn-ea"/>
                <a:sym typeface="+mn-ea"/>
              </a:rPr>
              <a:t>（国函〔2007〕4号）：在国务院的领导下，研究处置非法集资的相关法律法规，建立工作程序，提示、督促省级人民政府和有关部门做好工作。由银监会牵头，下设办公室承担日常工作。</a:t>
            </a:r>
            <a:endParaRPr lang="zh-CN" altLang="en-US" sz="2400"/>
          </a:p>
          <a:p>
            <a:pPr marL="3175" indent="-3175">
              <a:buFont typeface="Wingdings" panose="05000000000000000000" pitchFamily="2" charset="2"/>
              <a:buNone/>
            </a:pPr>
            <a:r>
              <a:rPr lang="zh-CN" altLang="en-US" sz="2400" b="1" kern="1200">
                <a:solidFill>
                  <a:sysClr val="windowText" lastClr="000000"/>
                </a:solidFill>
                <a:latin typeface="Calibri" panose="020F0502020204030204" pitchFamily="34" charset="0"/>
                <a:ea typeface="+mn-ea"/>
                <a:cs typeface="+mn-ea"/>
                <a:sym typeface="+mn-ea"/>
              </a:rPr>
              <a:t>国务院办公厅关于依法惩处非法集资有关问题的通知</a:t>
            </a:r>
            <a:r>
              <a:rPr lang="zh-CN" altLang="en-US" sz="2400" kern="1200">
                <a:solidFill>
                  <a:sysClr val="windowText" lastClr="000000"/>
                </a:solidFill>
                <a:latin typeface="Calibri" panose="020F0502020204030204" pitchFamily="34" charset="0"/>
                <a:ea typeface="+mn-ea"/>
                <a:cs typeface="+mn-ea"/>
                <a:sym typeface="+mn-ea"/>
              </a:rPr>
              <a:t>（国办发明电〔2007〕34号）：非法集资的三大特征（未经批准向社会募资、承诺给予回报、合法形式掩盖非法目的）；省级人民政府承担监测预警、调查处置职责；各部门建立沟通协调机制。</a:t>
            </a: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a:r>
              <a:rPr lang="zh-CN" altLang="en-US" sz="3200">
                <a:ea typeface="黑体" panose="02010609060101010101" pitchFamily="2" charset="-122"/>
              </a:rPr>
              <a:t>国务院关于进一步做好防范和处置非法集资工作的意见</a:t>
            </a:r>
            <a:br>
              <a:rPr lang="zh-CN" altLang="en-US" sz="3200">
                <a:ea typeface="黑体" panose="02010609060101010101" pitchFamily="2" charset="-122"/>
              </a:rPr>
            </a:br>
            <a:r>
              <a:rPr lang="zh-CN" altLang="en-US" sz="2400">
                <a:ea typeface="黑体" panose="02010609060101010101" pitchFamily="2" charset="-122"/>
              </a:rPr>
              <a:t>（国发〔2015〕59号）</a:t>
            </a:r>
            <a:endParaRPr lang="zh-CN" altLang="en-US" sz="2400">
              <a:ea typeface="黑体" panose="02010609060101010101" pitchFamily="2" charset="-122"/>
            </a:endParaRPr>
          </a:p>
        </p:txBody>
      </p:sp>
      <p:sp>
        <p:nvSpPr>
          <p:cNvPr id="102403" name="Rectangle 3"/>
          <p:cNvSpPr>
            <a:spLocks noGrp="1" noChangeArrowheads="1"/>
          </p:cNvSpPr>
          <p:nvPr>
            <p:ph type="body" idx="1"/>
          </p:nvPr>
        </p:nvSpPr>
        <p:spPr>
          <a:xfrm>
            <a:off x="609600" y="1261110"/>
            <a:ext cx="10972800" cy="4728210"/>
          </a:xfrm>
        </p:spPr>
        <p:txBody>
          <a:bodyPr/>
          <a:lstStyle/>
          <a:p>
            <a:pPr marL="228600" indent="-228600" algn="l" defTabSz="914400">
              <a:lnSpc>
                <a:spcPct val="90000"/>
              </a:lnSpc>
              <a:spcBef>
                <a:spcPts val="1000"/>
              </a:spcBef>
              <a:buClrTx/>
              <a:buFont typeface="Arial" panose="020B0604020202020204" pitchFamily="34" charset="0"/>
              <a:buChar char="•"/>
            </a:pPr>
            <a:r>
              <a:rPr lang="zh-CN" altLang="en-US" sz="2400" kern="1200">
                <a:solidFill>
                  <a:sysClr val="windowText" lastClr="000000"/>
                </a:solidFill>
                <a:latin typeface="Calibri" panose="020F0502020204030204" pitchFamily="34" charset="0"/>
                <a:ea typeface="+mn-ea"/>
                <a:cs typeface="+mn-ea"/>
                <a:sym typeface="宋体" panose="02010600030101010101" pitchFamily="2" charset="-122"/>
              </a:rPr>
              <a:t>基本原则：防打结合，打早打小；突出重点，依法打击；疏堵结合，标本兼治；齐抓共管，形成合力。</a:t>
            </a:r>
            <a:endParaRPr lang="zh-CN" altLang="en-US" sz="2400" baseline="0">
              <a:sym typeface="宋体" panose="02010600030101010101" pitchFamily="2" charset="-122"/>
            </a:endParaRPr>
          </a:p>
          <a:p>
            <a:pPr marL="228600" indent="-228600" algn="l" defTabSz="914400">
              <a:lnSpc>
                <a:spcPct val="90000"/>
              </a:lnSpc>
              <a:spcBef>
                <a:spcPts val="1000"/>
              </a:spcBef>
              <a:buClrTx/>
              <a:buFont typeface="Arial" panose="020B0604020202020204" pitchFamily="34" charset="0"/>
              <a:buChar char="•"/>
            </a:pPr>
            <a:r>
              <a:rPr lang="zh-CN" altLang="en-US" sz="2400" kern="1200">
                <a:solidFill>
                  <a:sysClr val="windowText" lastClr="000000"/>
                </a:solidFill>
                <a:latin typeface="Calibri" panose="020F0502020204030204" pitchFamily="34" charset="0"/>
                <a:ea typeface="+mn-ea"/>
                <a:cs typeface="+mn-ea"/>
                <a:sym typeface="宋体" panose="02010600030101010101" pitchFamily="2" charset="-122"/>
              </a:rPr>
              <a:t>落实责任，强化机制：省级人民政府是第一责任人，对本行政区域防范和处置非法集资工作负总责；地方各级人民政府要有效落实属地管理职责，做好本行政区域内风险排查、监测预警、案件查处、善后处置、宣传教育和维护稳定等工作。各行业主管、监管部门要加强日常监管，负责本行业领域非法集资的防范、监测和预警工作。</a:t>
            </a:r>
            <a:endParaRPr lang="zh-CN" altLang="en-US" sz="2400" baseline="0">
              <a:sym typeface="宋体" panose="02010600030101010101" pitchFamily="2" charset="-122"/>
            </a:endParaRPr>
          </a:p>
          <a:p>
            <a:pPr marL="228600" indent="-228600" algn="l" defTabSz="914400">
              <a:lnSpc>
                <a:spcPct val="90000"/>
              </a:lnSpc>
              <a:spcBef>
                <a:spcPts val="1000"/>
              </a:spcBef>
              <a:buClrTx/>
              <a:buFont typeface="Arial" panose="020B0604020202020204" pitchFamily="34" charset="0"/>
              <a:buChar char="•"/>
            </a:pPr>
            <a:r>
              <a:rPr lang="zh-CN" altLang="en-US" sz="2400" kern="1200">
                <a:solidFill>
                  <a:sysClr val="windowText" lastClr="000000"/>
                </a:solidFill>
                <a:latin typeface="Calibri" panose="020F0502020204030204" pitchFamily="34" charset="0"/>
                <a:ea typeface="+mn-ea"/>
                <a:cs typeface="+mn-ea"/>
                <a:sym typeface="宋体" panose="02010600030101010101" pitchFamily="2" charset="-122"/>
              </a:rPr>
              <a:t>以防为主，及时化解：全面加强监测预警，强化事中事后监管，发挥金融机构监测防控作用，发动群众防范预警。</a:t>
            </a:r>
            <a:endParaRPr lang="zh-CN" altLang="en-US" sz="2400" baseline="0">
              <a:sym typeface="宋体" panose="02010600030101010101" pitchFamily="2" charset="-122"/>
            </a:endParaRPr>
          </a:p>
          <a:p>
            <a:pPr marL="228600" indent="-228600" algn="l" defTabSz="914400">
              <a:lnSpc>
                <a:spcPct val="90000"/>
              </a:lnSpc>
              <a:spcBef>
                <a:spcPts val="1000"/>
              </a:spcBef>
              <a:buClrTx/>
              <a:buFont typeface="Arial" panose="020B0604020202020204" pitchFamily="34" charset="0"/>
              <a:buChar char="•"/>
            </a:pPr>
            <a:r>
              <a:rPr lang="zh-CN" altLang="en-US" sz="2400" kern="1200">
                <a:solidFill>
                  <a:sysClr val="windowText" lastClr="000000"/>
                </a:solidFill>
                <a:latin typeface="Calibri" panose="020F0502020204030204" pitchFamily="34" charset="0"/>
                <a:ea typeface="+mn-ea"/>
                <a:cs typeface="+mn-ea"/>
                <a:sym typeface="+mn-ea"/>
              </a:rPr>
              <a:t>依法打击，稳妥处置：防控重点领域、重点区域风险，依法妥善处置跨省案件，坚持分类施策，维护社会稳定。</a:t>
            </a:r>
            <a:endParaRPr lang="zh-CN" altLang="en-US" sz="2400" baseline="0"/>
          </a:p>
          <a:p>
            <a:pPr marL="228600" indent="-228600" algn="l" defTabSz="914400">
              <a:lnSpc>
                <a:spcPct val="90000"/>
              </a:lnSpc>
              <a:spcBef>
                <a:spcPts val="1000"/>
              </a:spcBef>
              <a:buClrTx/>
              <a:buFont typeface="Arial" panose="020B0604020202020204" pitchFamily="34" charset="0"/>
              <a:buChar char="•"/>
            </a:pPr>
            <a:r>
              <a:rPr lang="zh-CN" altLang="en-US" sz="2400" kern="1200">
                <a:solidFill>
                  <a:sysClr val="windowText" lastClr="000000"/>
                </a:solidFill>
                <a:latin typeface="Calibri" panose="020F0502020204030204" pitchFamily="34" charset="0"/>
                <a:ea typeface="+mn-ea"/>
                <a:cs typeface="+mn-ea"/>
                <a:sym typeface="+mn-ea"/>
              </a:rPr>
              <a:t>广泛宣传，加强教育：建立上下联动的宣传教育工作机制。</a:t>
            </a:r>
            <a:endParaRPr lang="zh-CN" altLang="en-US" sz="2400" baseline="0"/>
          </a:p>
          <a:p>
            <a:pPr marL="228600" indent="-228600" algn="l" defTabSz="914400">
              <a:lnSpc>
                <a:spcPct val="90000"/>
              </a:lnSpc>
              <a:spcBef>
                <a:spcPts val="1000"/>
              </a:spcBef>
              <a:buClrTx/>
              <a:buFont typeface="Arial" panose="020B0604020202020204" pitchFamily="34" charset="0"/>
              <a:buChar char="•"/>
            </a:pPr>
            <a:r>
              <a:rPr lang="zh-CN" altLang="en-US" sz="2400" kern="1200">
                <a:solidFill>
                  <a:sysClr val="windowText" lastClr="000000"/>
                </a:solidFill>
                <a:latin typeface="Calibri" panose="020F0502020204030204" pitchFamily="34" charset="0"/>
                <a:ea typeface="+mn-ea"/>
                <a:cs typeface="+mn-ea"/>
                <a:sym typeface="+mn-ea"/>
              </a:rPr>
              <a:t>完善法规，健全制度：</a:t>
            </a:r>
            <a:r>
              <a:rPr lang="zh-CN" altLang="en-US" sz="2400" b="1" kern="1200">
                <a:solidFill>
                  <a:sysClr val="windowText" lastClr="000000"/>
                </a:solidFill>
                <a:latin typeface="Calibri" panose="020F0502020204030204" pitchFamily="34" charset="0"/>
                <a:ea typeface="+mn-ea"/>
                <a:cs typeface="+mn-ea"/>
                <a:sym typeface="+mn-ea"/>
              </a:rPr>
              <a:t>修订《非法金融机构和非法金融业务活动取缔办法》</a:t>
            </a:r>
            <a:r>
              <a:rPr lang="zh-CN" altLang="en-US" sz="2400" kern="1200">
                <a:solidFill>
                  <a:sysClr val="windowText" lastClr="000000"/>
                </a:solidFill>
                <a:latin typeface="Calibri" panose="020F0502020204030204" pitchFamily="34" charset="0"/>
                <a:ea typeface="+mn-ea"/>
                <a:cs typeface="+mn-ea"/>
                <a:sym typeface="+mn-ea"/>
              </a:rPr>
              <a:t>。</a:t>
            </a:r>
            <a:endParaRPr lang="zh-CN"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立法过程</a:t>
            </a:r>
            <a:endParaRPr lang="zh-CN" altLang="en-US" sz="36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3175" indent="-3175">
              <a:buFont typeface="Wingdings" panose="05000000000000000000" pitchFamily="2" charset="2"/>
              <a:buNone/>
            </a:pPr>
            <a:r>
              <a:rPr lang="en-US" altLang="zh-CN" sz="2400" kern="1200">
                <a:solidFill>
                  <a:sysClr val="windowText" lastClr="000000"/>
                </a:solidFill>
                <a:latin typeface="Arial" panose="020B0604020202020204" pitchFamily="34" charset="0"/>
                <a:ea typeface="+mn-ea"/>
                <a:cs typeface="+mn-ea"/>
                <a:sym typeface="宋体" panose="02010600030101010101" pitchFamily="2" charset="-122"/>
              </a:rPr>
              <a:t>2015</a:t>
            </a:r>
            <a:r>
              <a:rPr lang="zh-CN" altLang="en-US" sz="2400" kern="1200">
                <a:solidFill>
                  <a:sysClr val="windowText" lastClr="000000"/>
                </a:solidFill>
                <a:latin typeface="Arial" panose="020B0604020202020204" pitchFamily="34" charset="0"/>
                <a:ea typeface="+mn-ea"/>
                <a:cs typeface="+mn-ea"/>
                <a:sym typeface="宋体" panose="02010600030101010101" pitchFamily="2" charset="-122"/>
              </a:rPr>
              <a:t>年</a:t>
            </a:r>
            <a:r>
              <a:rPr lang="en-US" altLang="zh-CN" sz="2400" kern="1200">
                <a:solidFill>
                  <a:sysClr val="windowText" lastClr="000000"/>
                </a:solidFill>
                <a:latin typeface="Arial" panose="020B0604020202020204" pitchFamily="34" charset="0"/>
                <a:ea typeface="+mn-ea"/>
                <a:cs typeface="+mn-ea"/>
                <a:sym typeface="宋体" panose="02010600030101010101" pitchFamily="2" charset="-122"/>
              </a:rPr>
              <a:t>59</a:t>
            </a:r>
            <a:r>
              <a:rPr lang="zh-CN" altLang="en-US" sz="2400" kern="1200">
                <a:solidFill>
                  <a:sysClr val="windowText" lastClr="000000"/>
                </a:solidFill>
                <a:latin typeface="Arial" panose="020B0604020202020204" pitchFamily="34" charset="0"/>
                <a:ea typeface="+mn-ea"/>
                <a:cs typeface="+mn-ea"/>
                <a:sym typeface="宋体" panose="02010600030101010101" pitchFamily="2" charset="-122"/>
              </a:rPr>
              <a:t>号文公布后，有关方面着手研究起草处置非法集资条例，取代</a:t>
            </a:r>
            <a:r>
              <a:rPr lang="zh-CN" altLang="en-US" sz="2400" kern="1200">
                <a:solidFill>
                  <a:sysClr val="windowText" lastClr="000000"/>
                </a:solidFill>
                <a:latin typeface="Calibri" panose="020F0502020204030204" pitchFamily="34" charset="0"/>
                <a:ea typeface="+mn-ea"/>
                <a:cs typeface="+mn-ea"/>
                <a:sym typeface="+mn-ea"/>
              </a:rPr>
              <a:t>《取缔办法》，并逐步达成共识。</a:t>
            </a:r>
            <a:endParaRPr lang="zh-CN" altLang="en-US" sz="2400">
              <a:latin typeface="Arial" panose="020B0604020202020204" pitchFamily="34" charset="0"/>
              <a:sym typeface="宋体" panose="02010600030101010101" pitchFamily="2" charset="-122"/>
            </a:endParaRPr>
          </a:p>
          <a:p>
            <a:pPr marL="3175" indent="-3175">
              <a:buFont typeface="Wingdings" panose="05000000000000000000" pitchFamily="2" charset="2"/>
              <a:buNone/>
            </a:pPr>
            <a:r>
              <a:rPr lang="en-US" altLang="zh-CN" sz="2400" kern="1200">
                <a:solidFill>
                  <a:sysClr val="windowText" lastClr="000000"/>
                </a:solidFill>
                <a:latin typeface="Calibri" panose="020F0502020204030204" pitchFamily="34" charset="0"/>
                <a:ea typeface="+mn-ea"/>
                <a:cs typeface="+mn-ea"/>
                <a:sym typeface="+mn-ea"/>
              </a:rPr>
              <a:t>2016</a:t>
            </a:r>
            <a:r>
              <a:rPr lang="zh-CN" altLang="en-US" sz="2400" kern="1200">
                <a:solidFill>
                  <a:sysClr val="windowText" lastClr="000000"/>
                </a:solidFill>
                <a:latin typeface="Calibri" panose="020F0502020204030204" pitchFamily="34" charset="0"/>
                <a:ea typeface="+mn-ea"/>
                <a:cs typeface="+mn-ea"/>
                <a:sym typeface="+mn-ea"/>
              </a:rPr>
              <a:t>年</a:t>
            </a:r>
            <a:r>
              <a:rPr lang="en-US" altLang="zh-CN" sz="2400" kern="1200">
                <a:solidFill>
                  <a:sysClr val="windowText" lastClr="000000"/>
                </a:solidFill>
                <a:latin typeface="Calibri" panose="020F0502020204030204" pitchFamily="34" charset="0"/>
                <a:ea typeface="+mn-ea"/>
                <a:cs typeface="+mn-ea"/>
                <a:sym typeface="+mn-ea"/>
              </a:rPr>
              <a:t>7</a:t>
            </a:r>
            <a:r>
              <a:rPr lang="zh-CN" altLang="en-US" sz="2400" kern="1200">
                <a:solidFill>
                  <a:sysClr val="windowText" lastClr="000000"/>
                </a:solidFill>
                <a:latin typeface="Calibri" panose="020F0502020204030204" pitchFamily="34" charset="0"/>
                <a:ea typeface="+mn-ea"/>
                <a:cs typeface="+mn-ea"/>
                <a:sym typeface="+mn-ea"/>
              </a:rPr>
              <a:t>月，原银监会向国务院报送审稿。</a:t>
            </a:r>
            <a:endParaRPr lang="zh-CN" altLang="en-US" sz="2400"/>
          </a:p>
          <a:p>
            <a:pPr marL="3175" indent="-3175">
              <a:buFont typeface="Wingdings" panose="05000000000000000000" pitchFamily="2" charset="2"/>
              <a:buNone/>
            </a:pPr>
            <a:r>
              <a:rPr lang="en-US" altLang="zh-CN" sz="2400" kern="1200">
                <a:solidFill>
                  <a:sysClr val="windowText" lastClr="000000"/>
                </a:solidFill>
                <a:latin typeface="Calibri" panose="020F0502020204030204" pitchFamily="34" charset="0"/>
                <a:ea typeface="+mn-ea"/>
                <a:cs typeface="+mn-ea"/>
                <a:sym typeface="+mn-ea"/>
              </a:rPr>
              <a:t>2017</a:t>
            </a:r>
            <a:r>
              <a:rPr lang="zh-CN" altLang="en-US" sz="2400" kern="1200">
                <a:solidFill>
                  <a:sysClr val="windowText" lastClr="000000"/>
                </a:solidFill>
                <a:latin typeface="Calibri" panose="020F0502020204030204" pitchFamily="34" charset="0"/>
                <a:ea typeface="+mn-ea"/>
                <a:cs typeface="+mn-ea"/>
                <a:sym typeface="+mn-ea"/>
              </a:rPr>
              <a:t>年</a:t>
            </a:r>
            <a:r>
              <a:rPr lang="en-US" altLang="zh-CN" sz="2400" kern="1200">
                <a:solidFill>
                  <a:sysClr val="windowText" lastClr="000000"/>
                </a:solidFill>
                <a:latin typeface="Calibri" panose="020F0502020204030204" pitchFamily="34" charset="0"/>
                <a:ea typeface="+mn-ea"/>
                <a:cs typeface="+mn-ea"/>
                <a:sym typeface="+mn-ea"/>
              </a:rPr>
              <a:t>8—9</a:t>
            </a:r>
            <a:r>
              <a:rPr lang="zh-CN" altLang="en-US" sz="2400" kern="1200">
                <a:solidFill>
                  <a:sysClr val="windowText" lastClr="000000"/>
                </a:solidFill>
                <a:latin typeface="Calibri" panose="020F0502020204030204" pitchFamily="34" charset="0"/>
                <a:ea typeface="+mn-ea"/>
                <a:cs typeface="+mn-ea"/>
                <a:sym typeface="+mn-ea"/>
              </a:rPr>
              <a:t>月，原国务院法制办向社会公开征求意见。</a:t>
            </a:r>
            <a:endParaRPr lang="zh-CN" altLang="en-US" sz="2400"/>
          </a:p>
          <a:p>
            <a:pPr marL="3175" indent="-3175">
              <a:buFont typeface="Wingdings" panose="05000000000000000000" pitchFamily="2" charset="2"/>
              <a:buNone/>
            </a:pPr>
            <a:r>
              <a:rPr lang="en-US" altLang="zh-CN" sz="2400" kern="1200">
                <a:solidFill>
                  <a:sysClr val="windowText" lastClr="000000"/>
                </a:solidFill>
                <a:latin typeface="Calibri" panose="020F0502020204030204" pitchFamily="34" charset="0"/>
                <a:ea typeface="+mn-ea"/>
                <a:cs typeface="+mn-ea"/>
                <a:sym typeface="+mn-ea"/>
              </a:rPr>
              <a:t>2018</a:t>
            </a:r>
            <a:r>
              <a:rPr lang="zh-CN" altLang="en-US" sz="2400" kern="1200">
                <a:solidFill>
                  <a:sysClr val="windowText" lastClr="000000"/>
                </a:solidFill>
                <a:latin typeface="Calibri" panose="020F0502020204030204" pitchFamily="34" charset="0"/>
                <a:ea typeface="+mn-ea"/>
                <a:cs typeface="+mn-ea"/>
                <a:sym typeface="+mn-ea"/>
              </a:rPr>
              <a:t>年开始，处置非法集资条例列入国务院立法工作计划。</a:t>
            </a:r>
            <a:endParaRPr lang="zh-CN" altLang="en-US" sz="2400"/>
          </a:p>
          <a:p>
            <a:pPr marL="3175" indent="-3175">
              <a:buFont typeface="Wingdings" panose="05000000000000000000" pitchFamily="2" charset="2"/>
              <a:buNone/>
            </a:pPr>
            <a:r>
              <a:rPr lang="en-US" altLang="zh-CN" sz="2400" kern="1200">
                <a:solidFill>
                  <a:sysClr val="windowText" lastClr="000000"/>
                </a:solidFill>
                <a:latin typeface="Calibri" panose="020F0502020204030204" pitchFamily="34" charset="0"/>
                <a:ea typeface="+mn-ea"/>
                <a:cs typeface="+mn-ea"/>
                <a:sym typeface="+mn-ea"/>
              </a:rPr>
              <a:t>2019</a:t>
            </a:r>
            <a:r>
              <a:rPr lang="zh-CN" altLang="en-US" sz="2400" kern="1200">
                <a:solidFill>
                  <a:sysClr val="windowText" lastClr="000000"/>
                </a:solidFill>
                <a:latin typeface="Calibri" panose="020F0502020204030204" pitchFamily="34" charset="0"/>
                <a:ea typeface="+mn-ea"/>
                <a:cs typeface="+mn-ea"/>
                <a:sym typeface="+mn-ea"/>
              </a:rPr>
              <a:t>年</a:t>
            </a:r>
            <a:r>
              <a:rPr lang="en-US" altLang="zh-CN" sz="2400" kern="1200">
                <a:solidFill>
                  <a:sysClr val="windowText" lastClr="000000"/>
                </a:solidFill>
                <a:latin typeface="Calibri" panose="020F0502020204030204" pitchFamily="34" charset="0"/>
                <a:ea typeface="+mn-ea"/>
                <a:cs typeface="+mn-ea"/>
                <a:sym typeface="+mn-ea"/>
              </a:rPr>
              <a:t>12</a:t>
            </a:r>
            <a:r>
              <a:rPr lang="zh-CN" altLang="en-US" sz="2400" kern="1200">
                <a:solidFill>
                  <a:sysClr val="windowText" lastClr="000000"/>
                </a:solidFill>
                <a:latin typeface="Calibri" panose="020F0502020204030204" pitchFamily="34" charset="0"/>
                <a:ea typeface="+mn-ea"/>
                <a:cs typeface="+mn-ea"/>
                <a:sym typeface="+mn-ea"/>
              </a:rPr>
              <a:t>月，草案提请国务院常务会议审议。</a:t>
            </a:r>
            <a:endParaRPr lang="zh-CN" altLang="en-US" sz="2400"/>
          </a:p>
          <a:p>
            <a:pPr marL="3175" indent="-3175">
              <a:buFont typeface="Wingdings" panose="05000000000000000000" pitchFamily="2" charset="2"/>
              <a:buNone/>
            </a:pPr>
            <a:r>
              <a:rPr lang="en-US" altLang="zh-CN" sz="2400" kern="1200">
                <a:solidFill>
                  <a:sysClr val="windowText" lastClr="000000"/>
                </a:solidFill>
                <a:latin typeface="Calibri" panose="020F0502020204030204" pitchFamily="34" charset="0"/>
                <a:ea typeface="+mn-ea"/>
                <a:cs typeface="+mn-ea"/>
                <a:sym typeface="+mn-ea"/>
              </a:rPr>
              <a:t>2020</a:t>
            </a:r>
            <a:r>
              <a:rPr lang="zh-CN" altLang="en-US" sz="2400" kern="1200">
                <a:solidFill>
                  <a:sysClr val="windowText" lastClr="000000"/>
                </a:solidFill>
                <a:latin typeface="Calibri" panose="020F0502020204030204" pitchFamily="34" charset="0"/>
                <a:ea typeface="+mn-ea"/>
                <a:cs typeface="+mn-ea"/>
                <a:sym typeface="+mn-ea"/>
              </a:rPr>
              <a:t>年</a:t>
            </a:r>
            <a:r>
              <a:rPr lang="en-US" altLang="zh-CN" sz="2400" kern="1200">
                <a:solidFill>
                  <a:sysClr val="windowText" lastClr="000000"/>
                </a:solidFill>
                <a:latin typeface="Calibri" panose="020F0502020204030204" pitchFamily="34" charset="0"/>
                <a:ea typeface="+mn-ea"/>
                <a:cs typeface="+mn-ea"/>
                <a:sym typeface="+mn-ea"/>
              </a:rPr>
              <a:t>12</a:t>
            </a:r>
            <a:r>
              <a:rPr lang="zh-CN" altLang="en-US" sz="2400" kern="1200">
                <a:solidFill>
                  <a:sysClr val="windowText" lastClr="000000"/>
                </a:solidFill>
                <a:latin typeface="Calibri" panose="020F0502020204030204" pitchFamily="34" charset="0"/>
                <a:ea typeface="+mn-ea"/>
                <a:cs typeface="+mn-ea"/>
                <a:sym typeface="+mn-ea"/>
              </a:rPr>
              <a:t>月</a:t>
            </a:r>
            <a:r>
              <a:rPr lang="en-US" altLang="zh-CN" sz="2400" kern="1200">
                <a:solidFill>
                  <a:sysClr val="windowText" lastClr="000000"/>
                </a:solidFill>
                <a:latin typeface="Calibri" panose="020F0502020204030204" pitchFamily="34" charset="0"/>
                <a:ea typeface="+mn-ea"/>
                <a:cs typeface="+mn-ea"/>
                <a:sym typeface="+mn-ea"/>
              </a:rPr>
              <a:t>21</a:t>
            </a:r>
            <a:r>
              <a:rPr lang="zh-CN" altLang="en-US" sz="2400" kern="1200">
                <a:solidFill>
                  <a:sysClr val="windowText" lastClr="000000"/>
                </a:solidFill>
                <a:latin typeface="Calibri" panose="020F0502020204030204" pitchFamily="34" charset="0"/>
                <a:ea typeface="+mn-ea"/>
                <a:cs typeface="+mn-ea"/>
                <a:sym typeface="+mn-ea"/>
              </a:rPr>
              <a:t>日，国务院常务会议审议通过。</a:t>
            </a:r>
            <a:endParaRPr lang="zh-CN" altLang="en-US" sz="2400"/>
          </a:p>
          <a:p>
            <a:pPr marL="3175" indent="-3175">
              <a:buFont typeface="Wingdings" panose="05000000000000000000" pitchFamily="2" charset="2"/>
              <a:buNone/>
            </a:pPr>
            <a:r>
              <a:rPr lang="en-US" altLang="zh-CN" sz="2400" kern="1200">
                <a:solidFill>
                  <a:sysClr val="windowText" lastClr="000000"/>
                </a:solidFill>
                <a:latin typeface="Calibri" panose="020F0502020204030204" pitchFamily="34" charset="0"/>
                <a:ea typeface="+mn-ea"/>
                <a:cs typeface="+mn-ea"/>
                <a:sym typeface="+mn-ea"/>
              </a:rPr>
              <a:t>2021</a:t>
            </a:r>
            <a:r>
              <a:rPr lang="zh-CN" altLang="en-US" sz="2400" kern="1200">
                <a:solidFill>
                  <a:sysClr val="windowText" lastClr="000000"/>
                </a:solidFill>
                <a:latin typeface="Calibri" panose="020F0502020204030204" pitchFamily="34" charset="0"/>
                <a:ea typeface="+mn-ea"/>
                <a:cs typeface="+mn-ea"/>
                <a:sym typeface="+mn-ea"/>
              </a:rPr>
              <a:t>年</a:t>
            </a:r>
            <a:r>
              <a:rPr lang="en-US" altLang="zh-CN" sz="2400" kern="1200">
                <a:solidFill>
                  <a:sysClr val="windowText" lastClr="000000"/>
                </a:solidFill>
                <a:latin typeface="Calibri" panose="020F0502020204030204" pitchFamily="34" charset="0"/>
                <a:ea typeface="+mn-ea"/>
                <a:cs typeface="+mn-ea"/>
                <a:sym typeface="+mn-ea"/>
              </a:rPr>
              <a:t>1</a:t>
            </a:r>
            <a:r>
              <a:rPr lang="zh-CN" altLang="en-US" sz="2400" kern="1200">
                <a:solidFill>
                  <a:sysClr val="windowText" lastClr="000000"/>
                </a:solidFill>
                <a:latin typeface="Calibri" panose="020F0502020204030204" pitchFamily="34" charset="0"/>
                <a:ea typeface="+mn-ea"/>
                <a:cs typeface="+mn-ea"/>
                <a:sym typeface="+mn-ea"/>
              </a:rPr>
              <a:t>月</a:t>
            </a:r>
            <a:r>
              <a:rPr lang="en-US" altLang="zh-CN" sz="2400" kern="1200">
                <a:solidFill>
                  <a:sysClr val="windowText" lastClr="000000"/>
                </a:solidFill>
                <a:latin typeface="Calibri" panose="020F0502020204030204" pitchFamily="34" charset="0"/>
                <a:ea typeface="+mn-ea"/>
                <a:cs typeface="+mn-ea"/>
                <a:sym typeface="+mn-ea"/>
              </a:rPr>
              <a:t>26</a:t>
            </a:r>
            <a:r>
              <a:rPr lang="zh-CN" altLang="en-US" sz="2400" kern="1200">
                <a:solidFill>
                  <a:sysClr val="windowText" lastClr="000000"/>
                </a:solidFill>
                <a:latin typeface="Calibri" panose="020F0502020204030204" pitchFamily="34" charset="0"/>
                <a:ea typeface="+mn-ea"/>
                <a:cs typeface="+mn-ea"/>
                <a:sym typeface="+mn-ea"/>
              </a:rPr>
              <a:t>日 ，总理签署公布，自</a:t>
            </a:r>
            <a:r>
              <a:rPr lang="en-US" altLang="zh-CN" sz="2400" kern="1200">
                <a:solidFill>
                  <a:sysClr val="windowText" lastClr="000000"/>
                </a:solidFill>
                <a:latin typeface="Calibri" panose="020F0502020204030204" pitchFamily="34" charset="0"/>
                <a:ea typeface="+mn-ea"/>
                <a:cs typeface="+mn-ea"/>
                <a:sym typeface="+mn-ea"/>
              </a:rPr>
              <a:t>2021</a:t>
            </a:r>
            <a:r>
              <a:rPr lang="zh-CN" altLang="en-US" sz="2400" kern="1200">
                <a:solidFill>
                  <a:sysClr val="windowText" lastClr="000000"/>
                </a:solidFill>
                <a:latin typeface="Calibri" panose="020F0502020204030204" pitchFamily="34" charset="0"/>
                <a:ea typeface="+mn-ea"/>
                <a:cs typeface="+mn-ea"/>
                <a:sym typeface="+mn-ea"/>
              </a:rPr>
              <a:t>年</a:t>
            </a:r>
            <a:r>
              <a:rPr lang="en-US" altLang="zh-CN" sz="2400" kern="1200">
                <a:solidFill>
                  <a:sysClr val="windowText" lastClr="000000"/>
                </a:solidFill>
                <a:latin typeface="Calibri" panose="020F0502020204030204" pitchFamily="34" charset="0"/>
                <a:ea typeface="+mn-ea"/>
                <a:cs typeface="+mn-ea"/>
                <a:sym typeface="+mn-ea"/>
              </a:rPr>
              <a:t>5</a:t>
            </a:r>
            <a:r>
              <a:rPr lang="zh-CN" altLang="en-US" sz="2400" kern="1200">
                <a:solidFill>
                  <a:sysClr val="windowText" lastClr="000000"/>
                </a:solidFill>
                <a:latin typeface="Calibri" panose="020F0502020204030204" pitchFamily="34" charset="0"/>
                <a:ea typeface="+mn-ea"/>
                <a:cs typeface="+mn-ea"/>
                <a:sym typeface="+mn-ea"/>
              </a:rPr>
              <a:t>月</a:t>
            </a:r>
            <a:r>
              <a:rPr lang="en-US" altLang="zh-CN" sz="2400" kern="1200">
                <a:solidFill>
                  <a:sysClr val="windowText" lastClr="000000"/>
                </a:solidFill>
                <a:latin typeface="Calibri" panose="020F0502020204030204" pitchFamily="34" charset="0"/>
                <a:ea typeface="+mn-ea"/>
                <a:cs typeface="+mn-ea"/>
                <a:sym typeface="+mn-ea"/>
              </a:rPr>
              <a:t>1</a:t>
            </a:r>
            <a:r>
              <a:rPr lang="zh-CN" altLang="en-US" sz="2400" kern="1200">
                <a:solidFill>
                  <a:sysClr val="windowText" lastClr="000000"/>
                </a:solidFill>
                <a:latin typeface="Calibri" panose="020F0502020204030204" pitchFamily="34" charset="0"/>
                <a:ea typeface="+mn-ea"/>
                <a:cs typeface="+mn-ea"/>
                <a:sym typeface="+mn-ea"/>
              </a:rPr>
              <a:t>日起施行。</a:t>
            </a: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非法集资的形势特点</a:t>
            </a:r>
            <a:endParaRPr lang="zh-CN" altLang="en-US" sz="36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3175" indent="-3175">
              <a:buFont typeface="Wingdings" panose="05000000000000000000" pitchFamily="2" charset="2"/>
              <a:buNone/>
            </a:pPr>
            <a:r>
              <a:rPr lang="zh-CN" sz="2400">
                <a:latin typeface="Arial" panose="020B0604020202020204" pitchFamily="34" charset="0"/>
                <a:sym typeface="+mn-ea"/>
              </a:rPr>
              <a:t>案件高发，集资参与人人数众多且情况复杂，整体形势严峻</a:t>
            </a:r>
            <a:r>
              <a:rPr lang="en-US" altLang="zh-CN" sz="2400">
                <a:latin typeface="Arial" panose="020B0604020202020204" pitchFamily="34" charset="0"/>
                <a:sym typeface="+mn-ea"/>
              </a:rPr>
              <a:t>——随着互联网、电子支付等技术手段发展</a:t>
            </a:r>
            <a:r>
              <a:rPr lang="zh-CN" altLang="en-US" sz="2400">
                <a:latin typeface="Arial" panose="020B0604020202020204" pitchFamily="34" charset="0"/>
                <a:sym typeface="+mn-ea"/>
              </a:rPr>
              <a:t>，</a:t>
            </a:r>
            <a:r>
              <a:rPr lang="en-US" altLang="zh-CN" sz="2400">
                <a:latin typeface="Arial" panose="020B0604020202020204" pitchFamily="34" charset="0"/>
                <a:sym typeface="+mn-ea"/>
              </a:rPr>
              <a:t>案件数量和涉案金额急剧增加</a:t>
            </a:r>
            <a:r>
              <a:rPr lang="zh-CN" altLang="en-US" sz="2400">
                <a:latin typeface="Arial" panose="020B0604020202020204" pitchFamily="34" charset="0"/>
                <a:sym typeface="+mn-ea"/>
              </a:rPr>
              <a:t>，网络借贷平台（</a:t>
            </a:r>
            <a:r>
              <a:rPr lang="en-US" altLang="zh-CN" sz="2400">
                <a:latin typeface="Arial" panose="020B0604020202020204" pitchFamily="34" charset="0"/>
                <a:sym typeface="+mn-ea"/>
              </a:rPr>
              <a:t>P2P</a:t>
            </a:r>
            <a:r>
              <a:rPr lang="zh-CN" altLang="en-US" sz="2400">
                <a:latin typeface="Arial" panose="020B0604020202020204" pitchFamily="34" charset="0"/>
                <a:sym typeface="+mn-ea"/>
              </a:rPr>
              <a:t>）风险集中爆发。</a:t>
            </a:r>
            <a:endParaRPr lang="zh-CN" altLang="en-US" sz="2400">
              <a:latin typeface="Arial" panose="020B0604020202020204" pitchFamily="34" charset="0"/>
            </a:endParaRPr>
          </a:p>
          <a:p>
            <a:pPr marL="3175" indent="-3175">
              <a:buFont typeface="Wingdings" panose="05000000000000000000" pitchFamily="2" charset="2"/>
              <a:buNone/>
            </a:pPr>
            <a:r>
              <a:rPr lang="zh-CN" sz="2400">
                <a:latin typeface="Arial" panose="020B0604020202020204" pitchFamily="34" charset="0"/>
                <a:sym typeface="+mn-ea"/>
              </a:rPr>
              <a:t>重点地区案件集中，跨区域案件大量增加</a:t>
            </a:r>
            <a:r>
              <a:rPr lang="en-US" altLang="zh-CN" sz="2400">
                <a:latin typeface="Arial" panose="020B0604020202020204" pitchFamily="34" charset="0"/>
                <a:sym typeface="+mn-ea"/>
              </a:rPr>
              <a:t>——集中于东部经济发达地区和部分中部省市，部分地方输入性风险呈上升趋势，非法集资触角延伸到经济相对不发达地区</a:t>
            </a:r>
            <a:r>
              <a:rPr lang="zh-CN" sz="2400">
                <a:latin typeface="Arial" panose="020B0604020202020204" pitchFamily="34" charset="0"/>
                <a:sym typeface="+mn-ea"/>
              </a:rPr>
              <a:t>。</a:t>
            </a:r>
            <a:endParaRPr lang="zh-CN" sz="2400">
              <a:latin typeface="Arial" panose="020B0604020202020204" pitchFamily="34" charset="0"/>
            </a:endParaRPr>
          </a:p>
          <a:p>
            <a:pPr marL="3175" indent="-3175">
              <a:buFont typeface="Wingdings" panose="05000000000000000000" pitchFamily="2" charset="2"/>
              <a:buNone/>
            </a:pPr>
            <a:r>
              <a:rPr lang="zh-CN" sz="2400">
                <a:latin typeface="Arial" panose="020B0604020202020204" pitchFamily="34" charset="0"/>
                <a:sym typeface="+mn-ea"/>
              </a:rPr>
              <a:t>手段花样翻新，重点领域风险突出</a:t>
            </a:r>
            <a:r>
              <a:rPr lang="en-US" altLang="zh-CN" sz="2400">
                <a:latin typeface="Arial" panose="020B0604020202020204" pitchFamily="34" charset="0"/>
                <a:sym typeface="+mn-ea"/>
              </a:rPr>
              <a:t>——引入教育、科技、理财</a:t>
            </a:r>
            <a:r>
              <a:rPr lang="zh-CN" altLang="en-US" sz="2400">
                <a:latin typeface="Arial" panose="020B0604020202020204" pitchFamily="34" charset="0"/>
                <a:sym typeface="+mn-ea"/>
              </a:rPr>
              <a:t>、养老</a:t>
            </a:r>
            <a:r>
              <a:rPr lang="en-US" altLang="zh-CN" sz="2400">
                <a:latin typeface="Arial" panose="020B0604020202020204" pitchFamily="34" charset="0"/>
                <a:sym typeface="+mn-ea"/>
              </a:rPr>
              <a:t>等热门名词，炒作“一带一路”“区块链”“虚拟货币”“健康产业”“众筹拍电影”等热点概念</a:t>
            </a:r>
            <a:r>
              <a:rPr lang="zh-CN" sz="2400">
                <a:latin typeface="Arial" panose="020B0604020202020204" pitchFamily="34" charset="0"/>
                <a:sym typeface="+mn-ea"/>
              </a:rPr>
              <a:t>。</a:t>
            </a:r>
            <a:endParaRPr lang="zh-CN" sz="2400">
              <a:latin typeface="Arial" panose="020B0604020202020204" pitchFamily="34" charset="0"/>
              <a:sym typeface="+mn-ea"/>
            </a:endParaRPr>
          </a:p>
          <a:p>
            <a:pPr marL="3175" indent="-3175">
              <a:buFont typeface="Wingdings" panose="05000000000000000000" pitchFamily="2" charset="2"/>
              <a:buNone/>
            </a:pPr>
            <a:endParaRPr lang="zh-CN" altLang="en-US" sz="2400">
              <a:latin typeface="Arial" panose="020B0604020202020204" pitchFamily="34" charset="0"/>
              <a:sym typeface="+mn-ea"/>
            </a:endParaRPr>
          </a:p>
          <a:p>
            <a:pPr marL="3175" indent="-3175">
              <a:buFont typeface="Wingdings" panose="05000000000000000000" pitchFamily="2" charset="2"/>
              <a:buNone/>
            </a:pPr>
            <a:r>
              <a:rPr lang="zh-CN" altLang="en-US" sz="2400" u="sng"/>
              <a:t>突出问题：监管空白（铁路警察，各管一段），刑事打击相对靠后，缺乏行政处置手段，新出现的手段花样应对不暇。</a:t>
            </a:r>
            <a:endParaRPr lang="zh-CN" altLang="en-US" sz="2400" u="sng"/>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菱形 1"/>
          <p:cNvSpPr/>
          <p:nvPr/>
        </p:nvSpPr>
        <p:spPr>
          <a:xfrm>
            <a:off x="4295775" y="876300"/>
            <a:ext cx="3600450" cy="3600450"/>
          </a:xfrm>
          <a:prstGeom prst="diamond">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6" name="文本框 5"/>
          <p:cNvSpPr txBox="1">
            <a:spLocks noChangeArrowheads="1"/>
          </p:cNvSpPr>
          <p:nvPr/>
        </p:nvSpPr>
        <p:spPr bwMode="auto">
          <a:xfrm>
            <a:off x="1995488" y="5302250"/>
            <a:ext cx="8950325" cy="632460"/>
          </a:xfrm>
          <a:prstGeom prst="rect">
            <a:avLst/>
          </a:prstGeom>
          <a:noFill/>
          <a:ln w="9525">
            <a:noFill/>
            <a:miter lim="800000"/>
          </a:ln>
        </p:spPr>
        <p:txBody>
          <a:bodyPr>
            <a:spAutoFit/>
          </a:bodyPr>
          <a:lstStyle/>
          <a:p>
            <a:pPr algn="ctr">
              <a:lnSpc>
                <a:spcPct val="80000"/>
              </a:lnSpc>
            </a:pPr>
            <a:r>
              <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定义与适用范围</a:t>
            </a:r>
            <a:endParaRPr lang="zh-CN" altLang="en-US" sz="44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p:cNvSpPr txBox="1">
            <a:spLocks noChangeArrowheads="1"/>
          </p:cNvSpPr>
          <p:nvPr/>
        </p:nvSpPr>
        <p:spPr bwMode="auto">
          <a:xfrm>
            <a:off x="4210050" y="1890713"/>
            <a:ext cx="3771900" cy="1555750"/>
          </a:xfrm>
          <a:prstGeom prst="rect">
            <a:avLst/>
          </a:prstGeom>
          <a:noFill/>
          <a:ln w="9525">
            <a:noFill/>
            <a:miter lim="800000"/>
          </a:ln>
        </p:spPr>
        <p:txBody>
          <a:bodyPr>
            <a:spAutoFit/>
          </a:bodyPr>
          <a:lstStyle/>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PART</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a:p>
            <a:pPr algn="ctr"/>
            <a:r>
              <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rPr>
              <a:t>II</a:t>
            </a:r>
            <a:endParaRPr lang="en-US" altLang="zh-CN" sz="4800" b="1">
              <a:solidFill>
                <a:schemeClr val="accent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直角三角形 11"/>
          <p:cNvSpPr>
            <a:spLocks noChangeAspect="1"/>
          </p:cNvSpPr>
          <p:nvPr/>
        </p:nvSpPr>
        <p:spPr>
          <a:xfrm flipV="1">
            <a:off x="4210050" y="773113"/>
            <a:ext cx="1800225" cy="1800225"/>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400"/>
                                        <p:tgtEl>
                                          <p:spTgt spid="12"/>
                                        </p:tgtEl>
                                      </p:cBhvr>
                                    </p:animEffect>
                                  </p:childTnLst>
                                </p:cTn>
                              </p:par>
                              <p:par>
                                <p:cTn id="8" presetID="41" presetClass="entr" presetSubtype="0" fill="hold" grpId="0" nodeType="withEffect">
                                  <p:stCondLst>
                                    <p:cond delay="250"/>
                                  </p:stCondLst>
                                  <p:iterate type="lt">
                                    <p:tmPct val="14286"/>
                                  </p:iterate>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1" dur="500" fill="hold"/>
                                        <p:tgtEl>
                                          <p:spTgt spid="10"/>
                                        </p:tgtEl>
                                        <p:attrNameLst>
                                          <p:attrName>ppt_y</p:attrName>
                                        </p:attrNameLst>
                                      </p:cBhvr>
                                      <p:tavLst>
                                        <p:tav tm="0">
                                          <p:val>
                                            <p:strVal val="#ppt_y"/>
                                          </p:val>
                                        </p:tav>
                                        <p:tav tm="100000">
                                          <p:val>
                                            <p:strVal val="#ppt_y"/>
                                          </p:val>
                                        </p:tav>
                                      </p:tavLst>
                                    </p:anim>
                                    <p:anim calcmode="lin" valueType="num">
                                      <p:cBhvr>
                                        <p:cTn id="1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4" dur="500" tmFilter="0,0; .5, 1; 1, 1"/>
                                        <p:tgtEl>
                                          <p:spTgt spid="10"/>
                                        </p:tgtEl>
                                      </p:cBhvr>
                                    </p:animEffect>
                                  </p:childTnLst>
                                </p:cTn>
                              </p:par>
                              <p:par>
                                <p:cTn id="15" presetID="10" presetClass="entr" presetSubtype="0" fill="hold" grpId="0" nodeType="withEffect">
                                  <p:stCondLst>
                                    <p:cond delay="50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zh-CN" altLang="en-US" sz="3600">
                <a:sym typeface="+mn-ea"/>
              </a:rPr>
              <a:t>定义</a:t>
            </a:r>
            <a:r>
              <a:rPr lang="en-US" altLang="zh-CN" sz="3600">
                <a:sym typeface="+mn-ea"/>
              </a:rPr>
              <a:t>“</a:t>
            </a:r>
            <a:r>
              <a:rPr lang="zh-CN" altLang="en-US" sz="3600">
                <a:sym typeface="+mn-ea"/>
              </a:rPr>
              <a:t>三要件</a:t>
            </a:r>
            <a:r>
              <a:rPr lang="en-US" altLang="zh-CN" sz="3600">
                <a:sym typeface="+mn-ea"/>
              </a:rPr>
              <a:t>” </a:t>
            </a:r>
            <a:r>
              <a:rPr lang="en-US" altLang="zh-CN" sz="2800">
                <a:sym typeface="+mn-ea"/>
              </a:rPr>
              <a:t>——</a:t>
            </a:r>
            <a:r>
              <a:rPr lang="zh-CN" altLang="en-US" sz="2800" b="1">
                <a:latin typeface="宋体" panose="02010600030101010101" pitchFamily="2" charset="-122"/>
                <a:sym typeface="+mn-ea"/>
              </a:rPr>
              <a:t>《条例》第二条第一款</a:t>
            </a:r>
            <a:endParaRPr lang="zh-CN" altLang="en-US" sz="2800">
              <a:ea typeface="黑体" panose="02010609060101010101" pitchFamily="2" charset="-122"/>
            </a:endParaRPr>
          </a:p>
        </p:txBody>
      </p:sp>
      <p:sp>
        <p:nvSpPr>
          <p:cNvPr id="91144" name="Rectangle 8"/>
          <p:cNvSpPr>
            <a:spLocks noGrp="1" noChangeArrowheads="1"/>
          </p:cNvSpPr>
          <p:nvPr>
            <p:ph type="body" idx="1"/>
          </p:nvPr>
        </p:nvSpPr>
        <p:spPr>
          <a:xfrm>
            <a:off x="610235" y="1250315"/>
            <a:ext cx="10972165" cy="4895215"/>
          </a:xfrm>
        </p:spPr>
        <p:txBody>
          <a:bodyPr/>
          <a:lstStyle/>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sz="2400" b="1" kern="1200">
                <a:latin typeface="Arial" panose="020B0604020202020204" pitchFamily="34" charset="0"/>
                <a:sym typeface="宋体" panose="02010600030101010101" pitchFamily="2" charset="-122"/>
              </a:rPr>
              <a:t>违法性：</a:t>
            </a:r>
            <a:r>
              <a:rPr lang="zh-CN" sz="2400" kern="1200">
                <a:latin typeface="Arial" panose="020B0604020202020204" pitchFamily="34" charset="0"/>
                <a:sym typeface="宋体" panose="02010600030101010101" pitchFamily="2" charset="-122"/>
              </a:rPr>
              <a:t>未经国务院金融管理部门依法许可</a:t>
            </a:r>
            <a:r>
              <a:rPr lang="zh-CN" altLang="zh-CN" sz="2400" kern="1200">
                <a:latin typeface="Arial" panose="020B0604020202020204" pitchFamily="34" charset="0"/>
                <a:sym typeface="宋体" panose="02010600030101010101" pitchFamily="2" charset="-122"/>
              </a:rPr>
              <a:t>（金融业务要持牌经营）</a:t>
            </a:r>
            <a:r>
              <a:rPr lang="zh-CN" sz="2400" kern="1200">
                <a:latin typeface="Arial" panose="020B0604020202020204" pitchFamily="34" charset="0"/>
                <a:sym typeface="宋体" panose="02010600030101010101" pitchFamily="2" charset="-122"/>
              </a:rPr>
              <a:t>或者违反国家金融管理规定</a:t>
            </a:r>
            <a:r>
              <a:rPr lang="zh-CN" altLang="zh-CN" sz="2400" kern="1200">
                <a:latin typeface="Arial" panose="020B0604020202020204" pitchFamily="34" charset="0"/>
                <a:sym typeface="宋体" panose="02010600030101010101" pitchFamily="2" charset="-122"/>
              </a:rPr>
              <a:t>（为未来预留空间）；</a:t>
            </a:r>
            <a:endParaRPr kumimoji="0" lang="zh-CN" sz="2400" b="0" i="0" u="none" strike="noStrike" kern="1200" cap="none" spc="0" normalizeH="0" baseline="0" noProof="1">
              <a:solidFill>
                <a:schemeClr val="tx1"/>
              </a:solidFill>
              <a:latin typeface="Arial" panose="020B0604020202020204" pitchFamily="34" charset="0"/>
              <a:ea typeface="+mn-ea"/>
              <a:cs typeface="+mn-cs"/>
              <a:sym typeface="宋体" panose="02010600030101010101" pitchFamily="2" charset="-122"/>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b="1" kern="1200">
                <a:sym typeface="+mn-ea"/>
              </a:rPr>
              <a:t>利诱性：</a:t>
            </a:r>
            <a:r>
              <a:rPr lang="zh-CN" altLang="en-US" sz="2400" kern="1200">
                <a:sym typeface="+mn-ea"/>
              </a:rPr>
              <a:t>许诺还本付息或者给予其他投资回报（区别于不承诺投资回报、只预存资金的消费储值活动）；</a:t>
            </a:r>
            <a:endParaRPr kumimoji="0" lang="zh-CN" altLang="en-US" sz="2400" b="0" i="0" u="none" strike="noStrike" kern="1200" cap="none" spc="0" normalizeH="0" baseline="0" noProof="1">
              <a:solidFill>
                <a:schemeClr val="tx1"/>
              </a:solidFill>
              <a:latin typeface="+mn-lt"/>
              <a:ea typeface="+mn-ea"/>
              <a:cs typeface="+mn-cs"/>
            </a:endParaRPr>
          </a:p>
          <a:p>
            <a: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pPr>
            <a:r>
              <a:rPr lang="zh-CN" altLang="en-US" sz="2400" b="1" kern="1200">
                <a:sym typeface="+mn-ea"/>
              </a:rPr>
              <a:t>涉众性：</a:t>
            </a:r>
            <a:r>
              <a:rPr lang="en-US" altLang="zh-CN" sz="2400" kern="1200">
                <a:sym typeface="+mn-ea"/>
              </a:rPr>
              <a:t>向不特定对象吸收资金</a:t>
            </a:r>
            <a:r>
              <a:rPr lang="zh-CN" altLang="en-US" sz="2400" kern="1200">
                <a:sym typeface="+mn-ea"/>
              </a:rPr>
              <a:t>（面向社会公众，不包括亲友或者单位内部针对特定对象的集资）。</a:t>
            </a:r>
            <a:endParaRPr kumimoji="0" lang="zh-CN" altLang="en-US" sz="2400" b="0" i="0"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endParaRPr kumimoji="0" lang="zh-CN" altLang="en-US" sz="2400" b="0" i="1"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altLang="en-US" sz="2400" i="1" kern="1200">
                <a:sym typeface="+mn-ea"/>
              </a:rPr>
              <a:t>未强调公开宣传（不同于现行司法解释）：只是手段和表现，实践中存在模糊地带，条例仅将其作为启动调查认定非法集资行为的情形之一。</a:t>
            </a:r>
            <a:endParaRPr kumimoji="0" lang="zh-CN" altLang="en-US" sz="2400" b="0" i="1" u="none" strike="noStrike" kern="1200" cap="none" spc="0" normalizeH="0" baseline="0" noProof="1">
              <a:solidFill>
                <a:schemeClr val="tx1"/>
              </a:solidFill>
              <a:latin typeface="+mn-lt"/>
              <a:ea typeface="+mn-ea"/>
              <a:cs typeface="+mn-cs"/>
            </a:endParaRPr>
          </a:p>
          <a:p>
            <a: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pPr>
            <a:r>
              <a:rPr lang="zh-CN" altLang="en-US" sz="2400" i="1" kern="1200">
                <a:sym typeface="+mn-ea"/>
              </a:rPr>
              <a:t>未强调高额回报：难以准确界定，可能会随着经济环境变化而变化，且不是必要条件。</a:t>
            </a:r>
            <a:endParaRPr kumimoji="0" lang="zh-CN" altLang="en-US" sz="2400" b="0" i="0" u="none" strike="noStrike" kern="1200" cap="none" spc="0" normalizeH="0" baseline="0" noProof="1">
              <a:solidFill>
                <a:schemeClr val="tx1"/>
              </a:solidFill>
              <a:latin typeface="+mn-lt"/>
              <a:ea typeface="+mn-ea"/>
              <a:cs typeface="+mn-cs"/>
            </a:endParaRPr>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a:p>
            <a:pPr marL="3175" indent="-3175">
              <a:buFont typeface="Wingdings" panose="05000000000000000000" pitchFamily="2" charset="2"/>
              <a:buNone/>
            </a:pPr>
            <a:endParaRPr lang="zh-CN" altLang="en-US" sz="2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0</TotalTime>
  <Words>6520</Words>
  <Application>WPS 演示</Application>
  <PresentationFormat>自定义</PresentationFormat>
  <Paragraphs>298</Paragraphs>
  <Slides>30</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30</vt:i4>
      </vt:variant>
    </vt:vector>
  </HeadingPairs>
  <TitlesOfParts>
    <vt:vector size="44" baseType="lpstr">
      <vt:lpstr>Arial</vt:lpstr>
      <vt:lpstr>宋体</vt:lpstr>
      <vt:lpstr>Wingdings</vt:lpstr>
      <vt:lpstr>Garamond</vt:lpstr>
      <vt:lpstr>方正大黑简体</vt:lpstr>
      <vt:lpstr>Adobe 楷体 Std R</vt:lpstr>
      <vt:lpstr>Calibri</vt:lpstr>
      <vt:lpstr>Times New Roman</vt:lpstr>
      <vt:lpstr>微软雅黑</vt:lpstr>
      <vt:lpstr>黑体</vt:lpstr>
      <vt:lpstr>Arial Unicode MS</vt:lpstr>
      <vt:lpstr>PMingLiU-ExtB</vt:lpstr>
      <vt:lpstr>楷体</vt:lpstr>
      <vt:lpstr>Edge</vt:lpstr>
      <vt:lpstr>PowerPoint 演示文稿</vt:lpstr>
      <vt:lpstr>PowerPoint 演示文稿</vt:lpstr>
      <vt:lpstr>PowerPoint 演示文稿</vt:lpstr>
      <vt:lpstr>制度演进</vt:lpstr>
      <vt:lpstr>国务院关于进一步做好防范和处置非法集资工作的意见 （国发〔2015〕59号）</vt:lpstr>
      <vt:lpstr>立法过程</vt:lpstr>
      <vt:lpstr>非法集资的形势特点</vt:lpstr>
      <vt:lpstr>PowerPoint 演示文稿</vt:lpstr>
      <vt:lpstr>定义“三要件” ——《条例》第二条第一款</vt:lpstr>
      <vt:lpstr>         </vt:lpstr>
      <vt:lpstr>PowerPoint 演示文稿</vt:lpstr>
      <vt:lpstr>地方政府和行业主管、监管部门的职责（横向+纵向）</vt:lpstr>
      <vt:lpstr>国务院建立部际联席会议</vt:lpstr>
      <vt:lpstr>PowerPoint 演示文稿</vt:lpstr>
      <vt:lpstr>PowerPoint 演示文稿</vt:lpstr>
      <vt:lpstr>商事登记管理 ——《条例》第九条</vt:lpstr>
      <vt:lpstr>互联网信息管理 ——《条例》第十条</vt:lpstr>
      <vt:lpstr>广告管理 ——《条例》第十一条</vt:lpstr>
      <vt:lpstr>金融监管 ——《条例》第十二条、第十三条</vt:lpstr>
      <vt:lpstr>PowerPoint 演示文稿</vt:lpstr>
      <vt:lpstr>应当组织调查的情形 ——《条例》第十九条</vt:lpstr>
      <vt:lpstr>跨行政区域案件的管辖 ——《条例》第二十条</vt:lpstr>
      <vt:lpstr>调查措施 ——《条例》第二十一条、第二十二条</vt:lpstr>
      <vt:lpstr>PowerPoint 演示文稿</vt:lpstr>
      <vt:lpstr>处置措施 ——《条例》第二十三条、第二十四条、第二十七条</vt:lpstr>
      <vt:lpstr>资金清退 ——《条例》第二十五条、第二十六条</vt:lpstr>
      <vt:lpstr>法律责任 ——《条例》第四章</vt:lpstr>
      <vt:lpstr>PowerPoint 演示文稿</vt:lpstr>
      <vt:lpstr>各地制定细则 ——《条例》第三十八条</vt:lpstr>
      <vt:lpstr>其他非法金融活动的处置原则——《条例》第三十九条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李敏</dc:creator>
  <cp:lastModifiedBy>lfj</cp:lastModifiedBy>
  <cp:revision>154</cp:revision>
  <dcterms:created xsi:type="dcterms:W3CDTF">2015-05-26T12:33:00Z</dcterms:created>
  <dcterms:modified xsi:type="dcterms:W3CDTF">2021-04-13T04:11:36Z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2052-10.8.2.6784</vt:lpwstr>
  </property>
</Properties>
</file>